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"/>
  </p:notesMasterIdLst>
  <p:sldIdLst>
    <p:sldId id="288" r:id="rId3"/>
    <p:sldId id="331" r:id="rId4"/>
    <p:sldId id="351" r:id="rId5"/>
    <p:sldId id="332" r:id="rId6"/>
    <p:sldId id="391" r:id="rId7"/>
    <p:sldId id="389" r:id="rId8"/>
    <p:sldId id="333" r:id="rId9"/>
    <p:sldId id="369" r:id="rId10"/>
    <p:sldId id="335" r:id="rId11"/>
    <p:sldId id="336" r:id="rId12"/>
    <p:sldId id="390" r:id="rId13"/>
    <p:sldId id="337" r:id="rId14"/>
    <p:sldId id="338" r:id="rId15"/>
    <p:sldId id="374" r:id="rId16"/>
    <p:sldId id="375" r:id="rId17"/>
    <p:sldId id="376" r:id="rId18"/>
    <p:sldId id="341" r:id="rId19"/>
    <p:sldId id="344" r:id="rId20"/>
    <p:sldId id="345" r:id="rId21"/>
    <p:sldId id="346" r:id="rId22"/>
    <p:sldId id="347" r:id="rId23"/>
    <p:sldId id="348" r:id="rId24"/>
    <p:sldId id="386" r:id="rId25"/>
    <p:sldId id="352" r:id="rId26"/>
    <p:sldId id="349" r:id="rId27"/>
    <p:sldId id="353" r:id="rId28"/>
    <p:sldId id="377" r:id="rId29"/>
    <p:sldId id="378" r:id="rId30"/>
    <p:sldId id="379" r:id="rId31"/>
    <p:sldId id="354" r:id="rId32"/>
    <p:sldId id="355" r:id="rId33"/>
    <p:sldId id="356" r:id="rId34"/>
    <p:sldId id="387" r:id="rId35"/>
    <p:sldId id="360" r:id="rId36"/>
    <p:sldId id="359" r:id="rId37"/>
    <p:sldId id="361" r:id="rId38"/>
    <p:sldId id="362" r:id="rId39"/>
    <p:sldId id="363" r:id="rId40"/>
    <p:sldId id="364" r:id="rId41"/>
    <p:sldId id="365" r:id="rId42"/>
    <p:sldId id="366" r:id="rId43"/>
    <p:sldId id="381" r:id="rId44"/>
    <p:sldId id="368" r:id="rId45"/>
    <p:sldId id="380" r:id="rId46"/>
    <p:sldId id="383" r:id="rId47"/>
    <p:sldId id="373" r:id="rId48"/>
    <p:sldId id="367" r:id="rId49"/>
    <p:sldId id="382" r:id="rId50"/>
  </p:sldIdLst>
  <p:sldSz cx="9144000" cy="6858000" type="screen4x3"/>
  <p:notesSz cx="6858000" cy="100139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FBBCA3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12" autoAdjust="0"/>
    <p:restoredTop sz="99855" autoAdjust="0"/>
  </p:normalViewPr>
  <p:slideViewPr>
    <p:cSldViewPr>
      <p:cViewPr varScale="1">
        <p:scale>
          <a:sx n="142" d="100"/>
          <a:sy n="142" d="100"/>
        </p:scale>
        <p:origin x="-16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BF86A-7BD4-4AD2-A539-E2574858D744}" type="datetimeFigureOut">
              <a:rPr lang="en-GB" smtClean="0"/>
              <a:t>08/01/26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52538"/>
            <a:ext cx="4505325" cy="3378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819650"/>
            <a:ext cx="5486400" cy="39433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2300"/>
            <a:ext cx="29718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512300"/>
            <a:ext cx="29718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750F4-2E7D-49B9-8772-E71EA1A135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36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5533bd449_0_17:notes"/>
          <p:cNvSpPr txBox="1">
            <a:spLocks noGrp="1"/>
          </p:cNvSpPr>
          <p:nvPr>
            <p:ph type="body" idx="1"/>
          </p:nvPr>
        </p:nvSpPr>
        <p:spPr>
          <a:xfrm>
            <a:off x="685800" y="4756626"/>
            <a:ext cx="5486400" cy="4506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3b5533bd44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5513" y="750888"/>
            <a:ext cx="5006975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5513" y="750888"/>
            <a:ext cx="5006975" cy="3756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Dividi a apresentação em 3 etapas:</a:t>
            </a:r>
          </a:p>
          <a:p>
            <a:endParaRPr lang="pt-BR" dirty="0"/>
          </a:p>
          <a:p>
            <a:r>
              <a:rPr lang="pt-BR" dirty="0"/>
              <a:t>1) uma breve motivação/introdução</a:t>
            </a:r>
          </a:p>
          <a:p>
            <a:endParaRPr lang="pt-BR" dirty="0"/>
          </a:p>
          <a:p>
            <a:r>
              <a:rPr lang="pt-BR" dirty="0"/>
              <a:t>2) uma descrição físico-química dos fenômenos microscópicos (na escala de células e membranas)</a:t>
            </a:r>
          </a:p>
          <a:p>
            <a:endParaRPr lang="pt-BR" dirty="0"/>
          </a:p>
          <a:p>
            <a:r>
              <a:rPr lang="pt-BR" dirty="0"/>
              <a:t>3) uma tentativa bem simplificada de juntar as outras duas partes e relacionar moléculas com atividade microscópica com comportamentos...</a:t>
            </a:r>
          </a:p>
          <a:p>
            <a:endParaRPr lang="pt-BR" dirty="0"/>
          </a:p>
          <a:p>
            <a:r>
              <a:rPr lang="pt-BR" dirty="0"/>
              <a:t>Já adianto que eu </a:t>
            </a:r>
            <a:r>
              <a:rPr lang="pt-BR" dirty="0" err="1"/>
              <a:t>tô</a:t>
            </a:r>
            <a:r>
              <a:rPr lang="pt-BR" dirty="0"/>
              <a:t> aprendendo essas coisas junto com vocês,</a:t>
            </a:r>
          </a:p>
          <a:p>
            <a:r>
              <a:rPr lang="pt-BR" dirty="0"/>
              <a:t>então podem me interromper a qualquer momento pra fazer comentários ou perguntas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88697-366D-42B8-BEE6-2DB24B0336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09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6C048-7789-40B2-85C0-5849FCCADA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3F12B-AFD2-4800-84D8-748DBC1A6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244A5-14AC-436A-AEA1-065FAC9FC0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846FAF-58D2-4163-9C69-872C6DDA1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51198E-611F-4B87-88B4-3E1A4F417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6B4C3-F8E2-4BC5-B447-9D4DE1D5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AB0891-1FE3-474B-BE88-DF4D7E32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BC8958-BFD1-4187-BB8A-108147CE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8696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9F1B0E-EBA0-4539-9207-DABDAE3E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42E35-D162-42A3-A48A-1A4160090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B311461-7DF0-4A72-8455-9742BA5C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33CBCD-260C-412F-8F76-F4E3CECF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20E7FD-3BD9-46D3-A48D-FE8D6592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1790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E9A958-2CF6-4640-827B-3745F0C0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427B16E-D98B-40A9-8484-07BAB39B3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5A3442-E33F-4684-B9BC-10712CF2C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E9C3C7-40F6-4F7D-BD06-21B7D260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D2020A-4CBB-452E-83B9-9122CEB6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060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E3E3D7-17DA-46EE-83EF-0D83A1DE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878C5B-CE2F-449C-AD42-44471C8BB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48EF240-4469-4AE3-BE78-2203A6705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487B8C-A8D9-448F-BE58-7B9A7785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96F1AB-07AD-4569-9DDF-E2AE5C47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C31E0F8-7556-4BD3-8ADB-8CFDC2E5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481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0A7BA-D904-4B2F-8601-5E442CC6D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4200C3E-02AC-43F8-B05C-7D9CBFA2F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23CC5B8-6BEE-438F-B04F-8A05E1D5B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B73334-0C30-4F7E-B519-07BC9A7EF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CA98C6E-E465-45B0-B08F-5D362C285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F64F9AB-8C66-4525-A972-9A57DD32B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D35ED7C-B2F9-45CA-8D41-C2245083B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11A1D88-3085-4B57-AC49-E2CB15DF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9388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176296-24F0-4EBE-AF67-B1F35CC2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709BC3D-1446-48B3-A230-77469FC6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95A404-724F-4021-9E6F-6EC6A814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A7D13D8-BB15-417B-A19B-82F730D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899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43534ED-3DA5-47A3-BAC1-158D5B93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88A147E-66C3-497D-87B1-1BAE6A57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B2FEAD-8B0D-4391-B43E-8FBE2882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939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92F870-1C93-4139-BADC-D9D6FE3B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954514-B6C5-4B74-9868-61829B91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868D6A-AB73-4543-BC84-F274AB40C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52E455-C5C5-41C9-A162-D3657D86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A13E865-10F9-45DA-AD40-4B899FCE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A787A5C-3EED-4385-B08A-2CCB3964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78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7E3896-CDF3-4478-AFC5-5EC73F969A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2243A-107F-432D-97E3-F2E13419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9B306B1-FA97-4AF8-8BC7-67CF0C56C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106104E-AA8E-4062-9BF0-32D631FD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2D6B14D-ED92-4EE9-A8E6-7CAC2A2A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D47D4F7-FCAC-4D8F-B5B3-B72710378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F5D497-079C-46C8-996B-B2821563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841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9F87DC-A155-4E68-A61F-E70FEC86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FE69F3-1466-4F16-B3D5-B366FF96F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586718-EBDE-40CE-9BAD-6CE38E65C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534F0D-2C97-40B3-8AA5-F8841BFC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27C6A0-FA0A-4696-B61A-9E8D761F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505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3E36FF2-1DB3-4CA3-83EB-7189C09E7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E5A5F4D-66A8-4E40-BB41-E2ED3594A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C1BA4C9-5A49-48DF-B85E-D7F34092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4CC494-AD54-48CD-8C27-4EF19DA4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4D36E7-5003-4C11-A72E-96E1B251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57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5AF47-E7AE-470D-B793-802E6B400C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572C5-4A97-4255-BFC8-D2F867E52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32E5B-4CDB-446A-BF3E-57380229AC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3872D-0BEB-4E2D-9FA2-2ADDA2BE38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E3564-5D84-48A6-A7BE-8F291DE33F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ACA15-C47A-4943-B1C0-AFD59CEE9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857E3-0081-4C02-8FEB-4DC6F21F4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E71745E-EA12-4C4F-A238-08C1F18CA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B63B5C-F014-4A36-815B-8067A6B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ACF67B-2D18-478E-BED7-E54EA87F9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627E2E-DBCF-4DBC-9C8C-3AEA0ADC3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194BFF6-0DCD-4BBA-9DCA-0362D0A5F6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08/01/26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90241F-7035-4E3E-95E9-94AA05BA6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FE1275-7C61-4E38-B903-730BA670E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37B5C66-04FF-4850-A6A7-C18A89793F6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58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psics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jaxley.readthedocs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st-simulator.org/" TargetMode="Externa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4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5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6.wmf"/><Relationship Id="rId10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briansimulator.org/" TargetMode="Externa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enn-team.github.io/" TargetMode="Externa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iind.sourceforge.net/" TargetMode="External"/><Relationship Id="rId4" Type="http://schemas.openxmlformats.org/officeDocument/2006/relationships/hyperlink" Target="http://www.gepetto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oam.github.io/topographica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mcell.cnl.salk.edu/" TargetMode="External"/><Relationship Id="rId3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teps.sourceforge.net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krasnow1.gmu.edu/CENlab/software.html" TargetMode="Externa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ites.pitt.edu/~phase/bard/bardware/xpp/xpp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pitt.edu/~phase/bard/bardware/xpp/xpp.html" TargetMode="External"/><Relationship Id="rId4" Type="http://schemas.openxmlformats.org/officeDocument/2006/relationships/hyperlink" Target="https://sourceforge.net/projects/matcont/" TargetMode="External"/><Relationship Id="rId5" Type="http://schemas.openxmlformats.org/officeDocument/2006/relationships/hyperlink" Target="https://pypi.org/project/PyDSTool/" TargetMode="External"/><Relationship Id="rId6" Type="http://schemas.openxmlformats.org/officeDocument/2006/relationships/hyperlink" Target="https://bdtoolbox.org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neuromorpho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modeldb.science" TargetMode="Externa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elltypes.brain-map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neuroelectro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cns.org/" TargetMode="External"/><Relationship Id="rId4" Type="http://schemas.openxmlformats.org/officeDocument/2006/relationships/hyperlink" Target="http://hippocampome.org/" TargetMode="External"/><Relationship Id="rId5" Type="http://schemas.openxmlformats.org/officeDocument/2006/relationships/hyperlink" Target="http://icg.neurotheory.ox.ac.uk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observatory.brain-map.org/visualcod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eestoolbox.org/" TargetMode="External"/><Relationship Id="rId3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ini.uzh.ch/~amw/seco/cx3d" TargetMode="External"/><Relationship Id="rId3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ns-oist.github.io/NeuroDevSim/index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euroconstruct.org/" TargetMode="External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neuralensemble.org/PyNN/" TargetMode="External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euroml.org/" TargetMode="External"/><Relationship Id="rId3" Type="http://schemas.openxmlformats.org/officeDocument/2006/relationships/image" Target="../media/image52.t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oftware.incf.org/software/music" TargetMode="External"/><Relationship Id="rId3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rn.readthedocs.io/" TargetMode="External"/><Relationship Id="rId4" Type="http://schemas.openxmlformats.org/officeDocument/2006/relationships/hyperlink" Target="http://netpyne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euron.yale.edu/neuron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nsorg.org/" TargetMode="External"/><Relationship Id="rId3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cf.org/" TargetMode="External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neuralensemble.or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4" Type="http://schemas.openxmlformats.org/officeDocument/2006/relationships/image" Target="../media/image60.gif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sgportal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jpeg"/><Relationship Id="rId5" Type="http://schemas.openxmlformats.org/officeDocument/2006/relationships/image" Target="../media/image66.png"/><Relationship Id="rId6" Type="http://schemas.openxmlformats.org/officeDocument/2006/relationships/image" Target="../media/image67.jpeg"/><Relationship Id="rId7" Type="http://schemas.openxmlformats.org/officeDocument/2006/relationships/image" Target="../media/image68.jpeg"/><Relationship Id="rId8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ollab.humanbrainproject.eu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opensourcebrain.org/" TargetMode="External"/><Relationship Id="rId3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rescience.github.io/faq" TargetMode="External"/><Relationship Id="rId4" Type="http://schemas.openxmlformats.org/officeDocument/2006/relationships/hyperlink" Target="https://github.com/ReScience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escience.github.io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ailman.srv.cs.cmu.edu/mailman/listinfo/connectionists" TargetMode="External"/><Relationship Id="rId4" Type="http://schemas.openxmlformats.org/officeDocument/2006/relationships/hyperlink" Target="https://lists.cnsorg.org/hyperkitty/list/comp-neuro@lists.cnsorg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nsorg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pyne.or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fpy.readthedocs.io/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genesis-sim.org/" TargetMode="Externa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oose.ncbs.res.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0" y="-26988"/>
            <a:ext cx="9144000" cy="92333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GB" altLang="en-US" dirty="0">
              <a:solidFill>
                <a:schemeClr val="bg1"/>
              </a:solidFill>
            </a:endParaRPr>
          </a:p>
          <a:p>
            <a:pPr eaLnBrk="0" hangingPunct="0"/>
            <a:endParaRPr lang="en-GB" altLang="en-US" dirty="0">
              <a:solidFill>
                <a:schemeClr val="bg1"/>
              </a:solidFill>
            </a:endParaRPr>
          </a:p>
          <a:p>
            <a:pPr eaLnBrk="0" hangingPunct="0"/>
            <a:r>
              <a:rPr lang="en-GB" altLang="en-US" dirty="0">
                <a:solidFill>
                  <a:schemeClr val="bg1"/>
                </a:solidFill>
              </a:rPr>
              <a:t>LASCON X</a:t>
            </a:r>
          </a:p>
        </p:txBody>
      </p:sp>
      <p:pic>
        <p:nvPicPr>
          <p:cNvPr id="2052" name="Picture 9" descr="Herts_logo_endorse_bla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013" y="36103"/>
            <a:ext cx="3455987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04800" y="2151063"/>
            <a:ext cx="8556625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3200" dirty="0">
                <a:solidFill>
                  <a:srgbClr val="006666"/>
                </a:solidFill>
                <a:latin typeface="Calibri" pitchFamily="34" charset="0"/>
              </a:rPr>
              <a:t>Resources for Neuronal </a:t>
            </a:r>
            <a:r>
              <a:rPr lang="en-US" altLang="en-US" sz="3200" dirty="0" err="1">
                <a:solidFill>
                  <a:srgbClr val="006666"/>
                </a:solidFill>
                <a:latin typeface="Calibri" pitchFamily="34" charset="0"/>
              </a:rPr>
              <a:t>Modelling</a:t>
            </a:r>
            <a:endParaRPr lang="en-US" altLang="en-US" sz="3200" dirty="0">
              <a:solidFill>
                <a:srgbClr val="006666"/>
              </a:solidFill>
              <a:latin typeface="Calibri" pitchFamily="34" charset="0"/>
            </a:endParaRPr>
          </a:p>
          <a:p>
            <a:pPr algn="ctr"/>
            <a:endParaRPr lang="en-US" altLang="en-US" sz="3200" dirty="0">
              <a:solidFill>
                <a:srgbClr val="006666"/>
              </a:solidFill>
              <a:latin typeface="Calibri" pitchFamily="34" charset="0"/>
            </a:endParaRPr>
          </a:p>
          <a:p>
            <a:pPr algn="ctr"/>
            <a:r>
              <a:rPr lang="en-US" altLang="en-US" dirty="0">
                <a:solidFill>
                  <a:srgbClr val="006666"/>
                </a:solidFill>
                <a:latin typeface="Calibri" pitchFamily="34" charset="0"/>
              </a:rPr>
              <a:t>Volker </a:t>
            </a:r>
            <a:r>
              <a:rPr lang="en-US" altLang="en-US" dirty="0" err="1">
                <a:solidFill>
                  <a:srgbClr val="006666"/>
                </a:solidFill>
                <a:latin typeface="Calibri" pitchFamily="34" charset="0"/>
              </a:rPr>
              <a:t>Steuber</a:t>
            </a:r>
            <a:endParaRPr lang="en-US" altLang="en-US" dirty="0">
              <a:solidFill>
                <a:srgbClr val="006666"/>
              </a:solidFill>
              <a:latin typeface="Calibri" pitchFamily="34" charset="0"/>
            </a:endParaRPr>
          </a:p>
          <a:p>
            <a:pPr algn="ctr"/>
            <a:r>
              <a:rPr lang="en-US" altLang="en-US" dirty="0" err="1">
                <a:solidFill>
                  <a:srgbClr val="006666"/>
                </a:solidFill>
                <a:latin typeface="Calibri" pitchFamily="34" charset="0"/>
              </a:rPr>
              <a:t>Biocomputation</a:t>
            </a:r>
            <a:r>
              <a:rPr lang="en-US" altLang="en-US" dirty="0">
                <a:solidFill>
                  <a:srgbClr val="006666"/>
                </a:solidFill>
                <a:latin typeface="Calibri" pitchFamily="34" charset="0"/>
              </a:rPr>
              <a:t> Research Group</a:t>
            </a:r>
          </a:p>
          <a:p>
            <a:pPr algn="ctr"/>
            <a:r>
              <a:rPr lang="en-US" altLang="en-US" dirty="0">
                <a:solidFill>
                  <a:srgbClr val="006666"/>
                </a:solidFill>
                <a:latin typeface="Calibri" pitchFamily="34" charset="0"/>
              </a:rPr>
              <a:t>University of Hertfordshire</a:t>
            </a:r>
          </a:p>
          <a:p>
            <a:pPr algn="ctr"/>
            <a:endParaRPr lang="en-US" altLang="en-US" dirty="0">
              <a:solidFill>
                <a:srgbClr val="006666"/>
              </a:solidFill>
              <a:latin typeface="Calibri" pitchFamily="34" charset="0"/>
            </a:endParaRPr>
          </a:p>
          <a:p>
            <a:pPr algn="ctr"/>
            <a:r>
              <a:rPr lang="en-US" altLang="en-US" dirty="0" smtClean="0">
                <a:solidFill>
                  <a:srgbClr val="006666"/>
                </a:solidFill>
                <a:latin typeface="Calibri" pitchFamily="34" charset="0"/>
              </a:rPr>
              <a:t>Arnd Roth</a:t>
            </a:r>
          </a:p>
          <a:p>
            <a:pPr algn="ctr"/>
            <a:r>
              <a:rPr lang="en-US" altLang="en-US" dirty="0" smtClean="0">
                <a:solidFill>
                  <a:srgbClr val="006666"/>
                </a:solidFill>
                <a:latin typeface="Calibri" pitchFamily="34" charset="0"/>
              </a:rPr>
              <a:t>Neural Computation Lab</a:t>
            </a:r>
          </a:p>
          <a:p>
            <a:pPr algn="ctr"/>
            <a:r>
              <a:rPr lang="en-US" altLang="en-US" dirty="0" smtClean="0">
                <a:solidFill>
                  <a:srgbClr val="006666"/>
                </a:solidFill>
                <a:latin typeface="Calibri" pitchFamily="34" charset="0"/>
              </a:rPr>
              <a:t>University College London</a:t>
            </a:r>
            <a:endParaRPr lang="en-US" altLang="en-US" dirty="0">
              <a:solidFill>
                <a:srgbClr val="006666"/>
              </a:solidFill>
              <a:latin typeface="Calibri" pitchFamily="34" charset="0"/>
            </a:endParaRPr>
          </a:p>
          <a:p>
            <a:pPr algn="ctr"/>
            <a:endParaRPr lang="en-US" altLang="en-US" dirty="0">
              <a:solidFill>
                <a:srgbClr val="006666"/>
              </a:solidFill>
              <a:latin typeface="Calibri" pitchFamily="34" charset="0"/>
            </a:endParaRPr>
          </a:p>
          <a:p>
            <a:endParaRPr lang="en-US" altLang="en-US" sz="3200" dirty="0">
              <a:solidFill>
                <a:srgbClr val="006666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PSICS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http://www.psics.org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For efficient simulations of neurons with stochastic ion channel models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Designed to explore the effect of </a:t>
            </a:r>
            <a:r>
              <a:rPr lang="en-US" altLang="en-US" sz="2000" dirty="0" err="1">
                <a:latin typeface="Calibri" pitchFamily="34" charset="0"/>
              </a:rPr>
              <a:t>stochasticity</a:t>
            </a:r>
            <a:r>
              <a:rPr lang="en-US" altLang="en-US" sz="2000" dirty="0">
                <a:latin typeface="Calibri" pitchFamily="34" charset="0"/>
              </a:rPr>
              <a:t> and morphology on </a:t>
            </a:r>
            <a:r>
              <a:rPr lang="en-US" altLang="en-US" sz="2000" dirty="0" err="1">
                <a:latin typeface="Calibri" pitchFamily="34" charset="0"/>
              </a:rPr>
              <a:t>behaviour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Declarative model specification in XML-based format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Cannon et al. PLOS Comp </a:t>
            </a:r>
            <a:r>
              <a:rPr lang="en-US" altLang="en-US" sz="2000" dirty="0" err="1">
                <a:latin typeface="Calibri" pitchFamily="34" charset="0"/>
              </a:rPr>
              <a:t>Biol</a:t>
            </a:r>
            <a:r>
              <a:rPr lang="en-US" altLang="en-US" sz="2000" dirty="0">
                <a:latin typeface="Calibri" pitchFamily="34" charset="0"/>
              </a:rPr>
              <a:t> 2010: probabilistic </a:t>
            </a:r>
            <a:r>
              <a:rPr lang="en-US" altLang="en-US" sz="2000" dirty="0" err="1">
                <a:latin typeface="Calibri" pitchFamily="34" charset="0"/>
              </a:rPr>
              <a:t>dendritic</a:t>
            </a:r>
            <a:r>
              <a:rPr lang="en-US" altLang="en-US" sz="2000" dirty="0">
                <a:latin typeface="Calibri" pitchFamily="34" charset="0"/>
              </a:rPr>
              <a:t> spikes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       Exact channel positions	           Shape-preserving </a:t>
            </a:r>
            <a:r>
              <a:rPr lang="en-US" altLang="en-US" sz="2000" dirty="0" err="1">
                <a:latin typeface="Calibri" pitchFamily="34" charset="0"/>
              </a:rPr>
              <a:t>discretisation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719572" y="3861048"/>
            <a:ext cx="3456384" cy="270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4752020" y="3861348"/>
            <a:ext cx="37602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smtClean="0">
                <a:solidFill>
                  <a:schemeClr val="bg1"/>
                </a:solidFill>
              </a:rPr>
              <a:t>JAXLEY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https://jaxley.readthedocs.io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6" name="Picture 5" descr="Screen Shot 2026-01-07 at 20.48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4" y="1592796"/>
            <a:ext cx="8750300" cy="2565400"/>
          </a:xfrm>
          <a:prstGeom prst="rect">
            <a:avLst/>
          </a:prstGeom>
        </p:spPr>
      </p:pic>
      <p:pic>
        <p:nvPicPr>
          <p:cNvPr id="7" name="Picture 6" descr="Screen Shot 2026-01-07 at 20.44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226130"/>
            <a:ext cx="6372200" cy="23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NEST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3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3"/>
              </a:rPr>
              <a:t>//www.nest-simulator.org/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Designed for large neural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networks (100,000 neurons,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millions of connections)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Simulations run on multi-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processors or clusters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Network models are built from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neurons, synapses and devices and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described in a high-level simulation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language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Models of neurons, synapses and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devices are written in C/C++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&gt; 50 types of neuronal models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(I&amp;F, </a:t>
            </a:r>
            <a:r>
              <a:rPr lang="en-US" altLang="en-US" sz="2000" dirty="0" err="1">
                <a:latin typeface="Calibri" pitchFamily="34" charset="0"/>
              </a:rPr>
              <a:t>AdEx</a:t>
            </a:r>
            <a:r>
              <a:rPr lang="en-US" altLang="en-US" sz="2000" dirty="0">
                <a:latin typeface="Calibri" pitchFamily="34" charset="0"/>
              </a:rPr>
              <a:t>, </a:t>
            </a:r>
            <a:r>
              <a:rPr lang="en-US" altLang="en-US" sz="2000" dirty="0" err="1">
                <a:latin typeface="Calibri" pitchFamily="34" charset="0"/>
              </a:rPr>
              <a:t>Izhikevich</a:t>
            </a:r>
            <a:r>
              <a:rPr lang="en-US" altLang="en-US" sz="2000" dirty="0">
                <a:latin typeface="Calibri" pitchFamily="34" charset="0"/>
              </a:rPr>
              <a:t>, HH, …) and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&gt; 10 synapse models (STDP, STD, …)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Recent </a:t>
            </a:r>
            <a:r>
              <a:rPr lang="en-US" altLang="en-US" sz="2000" dirty="0">
                <a:latin typeface="Calibri" pitchFamily="34" charset="0"/>
              </a:rPr>
              <a:t>release supports gap junctions, structural plasticity, K computer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Current projects include NESTML, NESTIO data recording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175956" y="1124744"/>
            <a:ext cx="4572508" cy="2268252"/>
            <a:chOff x="435600" y="1240200"/>
            <a:chExt cx="4739040" cy="2506319"/>
          </a:xfrm>
        </p:grpSpPr>
        <p:grpSp>
          <p:nvGrpSpPr>
            <p:cNvPr id="5" name="Group 4"/>
            <p:cNvGrpSpPr/>
            <p:nvPr/>
          </p:nvGrpSpPr>
          <p:grpSpPr>
            <a:xfrm>
              <a:off x="435600" y="1800720"/>
              <a:ext cx="1820160" cy="1063799"/>
              <a:chOff x="435600" y="1800720"/>
              <a:chExt cx="1820160" cy="1063799"/>
            </a:xfrm>
          </p:grpSpPr>
          <p:graphicFrame>
            <p:nvGraphicFramePr>
              <p:cNvPr id="24" name="Object 5"/>
              <p:cNvGraphicFramePr>
                <a:graphicFrameLocks noChangeAspect="1"/>
              </p:cNvGraphicFramePr>
              <p:nvPr/>
            </p:nvGraphicFramePr>
            <p:xfrm>
              <a:off x="596900" y="2339975"/>
              <a:ext cx="1554163" cy="4270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9" r:id="rId4" imgW="1524000" imgH="419100" progId="Equation.3">
                      <p:embed/>
                    </p:oleObj>
                  </mc:Choice>
                  <mc:Fallback>
                    <p:oleObj r:id="rId4" imgW="1524000" imgH="419100" progId="Equation.3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6900" y="2339975"/>
                            <a:ext cx="1554163" cy="4270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5" name="Group 6"/>
              <p:cNvGrpSpPr/>
              <p:nvPr/>
            </p:nvGrpSpPr>
            <p:grpSpPr>
              <a:xfrm>
                <a:off x="435600" y="1800720"/>
                <a:ext cx="1820160" cy="1063799"/>
                <a:chOff x="435600" y="1800720"/>
                <a:chExt cx="1820160" cy="1063799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35600" y="1800720"/>
                  <a:ext cx="1819800" cy="1063799"/>
                </a:xfrm>
                <a:prstGeom prst="rect">
                  <a:avLst/>
                </a:prstGeom>
                <a:noFill/>
                <a:ln w="3816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91440" tIns="45720" rIns="91440" bIns="45720" anchor="ctr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  <p:sp>
              <p:nvSpPr>
                <p:cNvPr id="28" name="Line 8"/>
                <p:cNvSpPr/>
                <p:nvPr/>
              </p:nvSpPr>
              <p:spPr>
                <a:xfrm>
                  <a:off x="463680" y="2248200"/>
                  <a:ext cx="1792080" cy="72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0"/>
                    <a:gd name="f8" fmla="abs f3"/>
                    <a:gd name="f9" fmla="abs f4"/>
                    <a:gd name="f10" fmla="abs f5"/>
                    <a:gd name="f11" fmla="val f6"/>
                    <a:gd name="f12" fmla="*/ f7 f0 1"/>
                    <a:gd name="f13" fmla="?: f8 f3 1"/>
                    <a:gd name="f14" fmla="?: f9 f4 1"/>
                    <a:gd name="f15" fmla="?: f10 f5 1"/>
                    <a:gd name="f16" fmla="*/ f12 1 f2"/>
                    <a:gd name="f17" fmla="*/ f13 1 21600"/>
                    <a:gd name="f18" fmla="*/ f14 1 21600"/>
                    <a:gd name="f19" fmla="*/ 21600 f13 1"/>
                    <a:gd name="f20" fmla="*/ 21600 f14 1"/>
                    <a:gd name="f21" fmla="+- f16 0 f1"/>
                    <a:gd name="f22" fmla="min f18 f17"/>
                    <a:gd name="f23" fmla="*/ f19 1 f15"/>
                    <a:gd name="f24" fmla="*/ f20 1 f15"/>
                    <a:gd name="f25" fmla="val f23"/>
                    <a:gd name="f26" fmla="val f24"/>
                    <a:gd name="f27" fmla="*/ f6 f22 1"/>
                    <a:gd name="f28" fmla="*/ f23 f22 1"/>
                    <a:gd name="f29" fmla="*/ f24 f22 1"/>
                    <a:gd name="f30" fmla="*/ f11 f22 1"/>
                    <a:gd name="f31" fmla="*/ f25 f22 1"/>
                    <a:gd name="f32" fmla="*/ f26 f22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1">
                      <a:pos x="f30" y="f30"/>
                    </a:cxn>
                    <a:cxn ang="f21">
                      <a:pos x="f31" y="f32"/>
                    </a:cxn>
                  </a:cxnLst>
                  <a:rect l="f27" t="f27" r="f28" b="f29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3816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anchor="t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</p:grpSp>
          <p:sp>
            <p:nvSpPr>
              <p:cNvPr id="26" name="Text Box 9"/>
              <p:cNvSpPr txBox="1"/>
              <p:nvPr/>
            </p:nvSpPr>
            <p:spPr>
              <a:xfrm>
                <a:off x="572040" y="1882800"/>
                <a:ext cx="1102680" cy="336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1440" tIns="45720" rIns="91440" bIns="45720" anchor="t" anchorCtr="0" compatLnSpc="0">
                <a:spAutoFit/>
              </a:bodyPr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400" b="0" i="0" u="none" strike="noStrike" kern="1200" spc="0" baseline="0">
                    <a:ln>
                      <a:noFill/>
                    </a:ln>
                    <a:solidFill>
                      <a:srgbClr val="003366"/>
                    </a:solidFill>
                    <a:latin typeface="Calibri" pitchFamily="18"/>
                    <a:ea typeface="DejaVu Sans" pitchFamily="2"/>
                    <a:cs typeface="DejaVu Sans" pitchFamily="2"/>
                  </a:rPr>
                  <a:t>Neuron 1</a:t>
                </a:r>
              </a:p>
            </p:txBody>
          </p:sp>
        </p:grpSp>
        <p:sp>
          <p:nvSpPr>
            <p:cNvPr id="6" name="Text Box 10"/>
            <p:cNvSpPr txBox="1"/>
            <p:nvPr/>
          </p:nvSpPr>
          <p:spPr>
            <a:xfrm>
              <a:off x="1950840" y="2936520"/>
              <a:ext cx="790559" cy="3362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baseline="0">
                  <a:ln>
                    <a:noFill/>
                  </a:ln>
                  <a:solidFill>
                    <a:srgbClr val="003366"/>
                  </a:solidFill>
                  <a:latin typeface="Courier New" pitchFamily="18"/>
                  <a:ea typeface="DejaVu Sans" pitchFamily="2"/>
                  <a:cs typeface="DejaVu Sans" pitchFamily="2"/>
                </a:rPr>
                <a:t>Spike</a:t>
              </a:r>
            </a:p>
          </p:txBody>
        </p:sp>
        <p:sp>
          <p:nvSpPr>
            <p:cNvPr id="7" name="Text Box 11"/>
            <p:cNvSpPr txBox="1"/>
            <p:nvPr/>
          </p:nvSpPr>
          <p:spPr>
            <a:xfrm>
              <a:off x="2413080" y="1448639"/>
              <a:ext cx="1025280" cy="3362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baseline="0">
                  <a:ln>
                    <a:noFill/>
                  </a:ln>
                  <a:solidFill>
                    <a:srgbClr val="003366"/>
                  </a:solidFill>
                  <a:latin typeface="Courier New" pitchFamily="18"/>
                  <a:ea typeface="DejaVu Sans" pitchFamily="2"/>
                  <a:cs typeface="DejaVu Sans" pitchFamily="2"/>
                </a:rPr>
                <a:t>Current</a:t>
              </a:r>
            </a:p>
          </p:txBody>
        </p:sp>
        <p:grpSp>
          <p:nvGrpSpPr>
            <p:cNvPr id="8" name="Group 12"/>
            <p:cNvGrpSpPr/>
            <p:nvPr/>
          </p:nvGrpSpPr>
          <p:grpSpPr>
            <a:xfrm>
              <a:off x="3351240" y="1240200"/>
              <a:ext cx="1823400" cy="924120"/>
              <a:chOff x="3351240" y="1240200"/>
              <a:chExt cx="1823400" cy="924120"/>
            </a:xfrm>
          </p:grpSpPr>
          <p:sp>
            <p:nvSpPr>
              <p:cNvPr id="19" name="Text Box 13"/>
              <p:cNvSpPr txBox="1"/>
              <p:nvPr/>
            </p:nvSpPr>
            <p:spPr>
              <a:xfrm>
                <a:off x="3351240" y="1323000"/>
                <a:ext cx="1284120" cy="335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1440" tIns="45720" rIns="91440" bIns="45720" anchor="t" anchorCtr="0" compatLnSpc="0">
                <a:spAutoFit/>
              </a:bodyPr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400" b="0" i="0" u="none" strike="noStrike" kern="1200" spc="0" baseline="0">
                    <a:ln>
                      <a:noFill/>
                    </a:ln>
                    <a:solidFill>
                      <a:srgbClr val="003366"/>
                    </a:solidFill>
                    <a:latin typeface="Calibri" pitchFamily="18"/>
                    <a:ea typeface="DejaVu Sans" pitchFamily="2"/>
                    <a:cs typeface="DejaVu Sans" pitchFamily="2"/>
                  </a:rPr>
                  <a:t>Synapse  1</a:t>
                </a:r>
              </a:p>
            </p:txBody>
          </p:sp>
          <p:graphicFrame>
            <p:nvGraphicFramePr>
              <p:cNvPr id="20" name="Object 19"/>
              <p:cNvGraphicFramePr>
                <a:graphicFrameLocks noChangeAspect="1"/>
              </p:cNvGraphicFramePr>
              <p:nvPr/>
            </p:nvGraphicFramePr>
            <p:xfrm>
              <a:off x="3444875" y="1765300"/>
              <a:ext cx="1677988" cy="268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70" r:id="rId6" imgW="1435100" imgH="228600" progId="Equation.3">
                      <p:embed/>
                    </p:oleObj>
                  </mc:Choice>
                  <mc:Fallback>
                    <p:oleObj r:id="rId6" imgW="1435100" imgH="22860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44875" y="1765300"/>
                            <a:ext cx="1677988" cy="268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1" name="Group 15"/>
              <p:cNvGrpSpPr/>
              <p:nvPr/>
            </p:nvGrpSpPr>
            <p:grpSpPr>
              <a:xfrm>
                <a:off x="3354120" y="1240200"/>
                <a:ext cx="1820520" cy="924120"/>
                <a:chOff x="3354120" y="1240200"/>
                <a:chExt cx="1820520" cy="92412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3354120" y="1240200"/>
                  <a:ext cx="1820160" cy="924120"/>
                </a:xfrm>
                <a:prstGeom prst="rect">
                  <a:avLst/>
                </a:prstGeom>
                <a:noFill/>
                <a:ln w="3816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91440" tIns="45720" rIns="91440" bIns="45720" anchor="ctr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  <p:sp>
              <p:nvSpPr>
                <p:cNvPr id="23" name="Line 17"/>
                <p:cNvSpPr/>
                <p:nvPr/>
              </p:nvSpPr>
              <p:spPr>
                <a:xfrm>
                  <a:off x="3382560" y="1629719"/>
                  <a:ext cx="1792080" cy="36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0"/>
                    <a:gd name="f8" fmla="abs f3"/>
                    <a:gd name="f9" fmla="abs f4"/>
                    <a:gd name="f10" fmla="abs f5"/>
                    <a:gd name="f11" fmla="val f6"/>
                    <a:gd name="f12" fmla="*/ f7 f0 1"/>
                    <a:gd name="f13" fmla="?: f8 f3 1"/>
                    <a:gd name="f14" fmla="?: f9 f4 1"/>
                    <a:gd name="f15" fmla="?: f10 f5 1"/>
                    <a:gd name="f16" fmla="*/ f12 1 f2"/>
                    <a:gd name="f17" fmla="*/ f13 1 21600"/>
                    <a:gd name="f18" fmla="*/ f14 1 21600"/>
                    <a:gd name="f19" fmla="*/ 21600 f13 1"/>
                    <a:gd name="f20" fmla="*/ 21600 f14 1"/>
                    <a:gd name="f21" fmla="+- f16 0 f1"/>
                    <a:gd name="f22" fmla="min f18 f17"/>
                    <a:gd name="f23" fmla="*/ f19 1 f15"/>
                    <a:gd name="f24" fmla="*/ f20 1 f15"/>
                    <a:gd name="f25" fmla="val f23"/>
                    <a:gd name="f26" fmla="val f24"/>
                    <a:gd name="f27" fmla="*/ f6 f22 1"/>
                    <a:gd name="f28" fmla="*/ f23 f22 1"/>
                    <a:gd name="f29" fmla="*/ f24 f22 1"/>
                    <a:gd name="f30" fmla="*/ f11 f22 1"/>
                    <a:gd name="f31" fmla="*/ f25 f22 1"/>
                    <a:gd name="f32" fmla="*/ f26 f22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1">
                      <a:pos x="f30" y="f30"/>
                    </a:cxn>
                    <a:cxn ang="f21">
                      <a:pos x="f31" y="f32"/>
                    </a:cxn>
                  </a:cxnLst>
                  <a:rect l="f27" t="f27" r="f28" b="f29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3816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anchor="t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</p:grpSp>
        </p:grpSp>
        <p:grpSp>
          <p:nvGrpSpPr>
            <p:cNvPr id="9" name="Group 18"/>
            <p:cNvGrpSpPr/>
            <p:nvPr/>
          </p:nvGrpSpPr>
          <p:grpSpPr>
            <a:xfrm>
              <a:off x="3352680" y="2682360"/>
              <a:ext cx="1820520" cy="1064159"/>
              <a:chOff x="3352680" y="2682360"/>
              <a:chExt cx="1820520" cy="1064159"/>
            </a:xfrm>
          </p:grpSpPr>
          <p:graphicFrame>
            <p:nvGraphicFramePr>
              <p:cNvPr id="14" name="Object 13"/>
              <p:cNvGraphicFramePr>
                <a:graphicFrameLocks noChangeAspect="1"/>
              </p:cNvGraphicFramePr>
              <p:nvPr/>
            </p:nvGraphicFramePr>
            <p:xfrm>
              <a:off x="3394075" y="3235325"/>
              <a:ext cx="1739900" cy="357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71" r:id="rId8" imgW="2044700" imgH="419100" progId="Equation.3">
                      <p:embed/>
                    </p:oleObj>
                  </mc:Choice>
                  <mc:Fallback>
                    <p:oleObj r:id="rId8" imgW="2044700" imgH="41910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94075" y="3235325"/>
                            <a:ext cx="1739900" cy="3571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Text Box 20"/>
              <p:cNvSpPr txBox="1"/>
              <p:nvPr/>
            </p:nvSpPr>
            <p:spPr>
              <a:xfrm>
                <a:off x="3426120" y="2736720"/>
                <a:ext cx="1164960" cy="336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1440" tIns="45720" rIns="91440" bIns="45720" anchor="t" anchorCtr="0" compatLnSpc="0">
                <a:spAutoFit/>
              </a:bodyPr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marL="0" marR="0" lvl="0" indent="0" algn="l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sz="1400" b="0" i="0" u="none" strike="noStrike" kern="1200" spc="0" baseline="0">
                    <a:ln>
                      <a:noFill/>
                    </a:ln>
                    <a:solidFill>
                      <a:srgbClr val="003366"/>
                    </a:solidFill>
                    <a:latin typeface="Calibri" pitchFamily="18"/>
                    <a:ea typeface="DejaVu Sans" pitchFamily="2"/>
                    <a:cs typeface="DejaVu Sans" pitchFamily="2"/>
                  </a:rPr>
                  <a:t>Neuron  2</a:t>
                </a:r>
              </a:p>
            </p:txBody>
          </p:sp>
          <p:grpSp>
            <p:nvGrpSpPr>
              <p:cNvPr id="16" name="Group 21"/>
              <p:cNvGrpSpPr/>
              <p:nvPr/>
            </p:nvGrpSpPr>
            <p:grpSpPr>
              <a:xfrm>
                <a:off x="3352680" y="2682360"/>
                <a:ext cx="1820520" cy="1064159"/>
                <a:chOff x="3352680" y="2682360"/>
                <a:chExt cx="1820520" cy="1064159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352680" y="2682360"/>
                  <a:ext cx="1819800" cy="1064159"/>
                </a:xfrm>
                <a:prstGeom prst="rect">
                  <a:avLst/>
                </a:prstGeom>
                <a:noFill/>
                <a:ln w="3816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91440" tIns="45720" rIns="91440" bIns="45720" anchor="ctr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  <p:sp>
              <p:nvSpPr>
                <p:cNvPr id="18" name="Line 23"/>
                <p:cNvSpPr/>
                <p:nvPr/>
              </p:nvSpPr>
              <p:spPr>
                <a:xfrm>
                  <a:off x="3380760" y="3130560"/>
                  <a:ext cx="1792440" cy="36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0"/>
                    <a:gd name="f8" fmla="abs f3"/>
                    <a:gd name="f9" fmla="abs f4"/>
                    <a:gd name="f10" fmla="abs f5"/>
                    <a:gd name="f11" fmla="val f6"/>
                    <a:gd name="f12" fmla="*/ f7 f0 1"/>
                    <a:gd name="f13" fmla="?: f8 f3 1"/>
                    <a:gd name="f14" fmla="?: f9 f4 1"/>
                    <a:gd name="f15" fmla="?: f10 f5 1"/>
                    <a:gd name="f16" fmla="*/ f12 1 f2"/>
                    <a:gd name="f17" fmla="*/ f13 1 21600"/>
                    <a:gd name="f18" fmla="*/ f14 1 21600"/>
                    <a:gd name="f19" fmla="*/ 21600 f13 1"/>
                    <a:gd name="f20" fmla="*/ 21600 f14 1"/>
                    <a:gd name="f21" fmla="+- f16 0 f1"/>
                    <a:gd name="f22" fmla="min f18 f17"/>
                    <a:gd name="f23" fmla="*/ f19 1 f15"/>
                    <a:gd name="f24" fmla="*/ f20 1 f15"/>
                    <a:gd name="f25" fmla="val f23"/>
                    <a:gd name="f26" fmla="val f24"/>
                    <a:gd name="f27" fmla="*/ f6 f22 1"/>
                    <a:gd name="f28" fmla="*/ f23 f22 1"/>
                    <a:gd name="f29" fmla="*/ f24 f22 1"/>
                    <a:gd name="f30" fmla="*/ f11 f22 1"/>
                    <a:gd name="f31" fmla="*/ f25 f22 1"/>
                    <a:gd name="f32" fmla="*/ f26 f22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1">
                      <a:pos x="f30" y="f30"/>
                    </a:cxn>
                    <a:cxn ang="f21">
                      <a:pos x="f31" y="f32"/>
                    </a:cxn>
                  </a:cxnLst>
                  <a:rect l="f27" t="f27" r="f28" b="f29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3816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anchor="t" anchorCtr="0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GB" sz="1800" b="0" i="0" u="none" strike="noStrike" kern="1200">
                    <a:ln>
                      <a:noFill/>
                    </a:ln>
                    <a:latin typeface="Liberation Sans" pitchFamily="18"/>
                    <a:ea typeface="DejaVu Sans" pitchFamily="2"/>
                    <a:cs typeface="DejaVu Sans" pitchFamily="2"/>
                  </a:endParaRPr>
                </a:p>
              </p:txBody>
            </p:sp>
          </p:grpSp>
        </p:grpSp>
        <p:cxnSp>
          <p:nvCxnSpPr>
            <p:cNvPr id="10" name="AutoShape 24"/>
            <p:cNvCxnSpPr/>
            <p:nvPr/>
          </p:nvCxnSpPr>
          <p:spPr>
            <a:xfrm>
              <a:off x="1345320" y="2864520"/>
              <a:ext cx="2007360" cy="349920"/>
            </a:xfrm>
            <a:prstGeom prst="bentConnector3">
              <a:avLst/>
            </a:prstGeom>
            <a:noFill/>
            <a:ln w="28440">
              <a:solidFill>
                <a:srgbClr val="CC0000"/>
              </a:solidFill>
              <a:prstDash val="solid"/>
              <a:miter/>
              <a:tailEnd type="arrow"/>
            </a:ln>
          </p:spPr>
        </p:cxnSp>
        <p:cxnSp>
          <p:nvCxnSpPr>
            <p:cNvPr id="11" name="AutoShape 25"/>
            <p:cNvCxnSpPr/>
            <p:nvPr/>
          </p:nvCxnSpPr>
          <p:spPr>
            <a:xfrm flipV="1">
              <a:off x="4262760" y="2164320"/>
              <a:ext cx="1440" cy="518040"/>
            </a:xfrm>
            <a:prstGeom prst="straightConnector1">
              <a:avLst/>
            </a:prstGeom>
            <a:noFill/>
            <a:ln w="28440">
              <a:solidFill>
                <a:srgbClr val="CC0000"/>
              </a:solidFill>
              <a:prstDash val="solid"/>
              <a:round/>
              <a:tailEnd type="arrow"/>
            </a:ln>
          </p:spPr>
        </p:cxnSp>
        <p:cxnSp>
          <p:nvCxnSpPr>
            <p:cNvPr id="12" name="AutoShape 26"/>
            <p:cNvCxnSpPr/>
            <p:nvPr/>
          </p:nvCxnSpPr>
          <p:spPr>
            <a:xfrm flipH="1">
              <a:off x="2255400" y="1702440"/>
              <a:ext cx="1098720" cy="630000"/>
            </a:xfrm>
            <a:prstGeom prst="bentConnector3">
              <a:avLst/>
            </a:prstGeom>
            <a:noFill/>
            <a:ln w="28440">
              <a:solidFill>
                <a:srgbClr val="008000"/>
              </a:solidFill>
              <a:prstDash val="solid"/>
              <a:miter/>
              <a:tailEnd type="arrow"/>
            </a:ln>
          </p:spPr>
        </p:cxnSp>
        <p:sp>
          <p:nvSpPr>
            <p:cNvPr id="13" name="Text Box 27"/>
            <p:cNvSpPr txBox="1"/>
            <p:nvPr/>
          </p:nvSpPr>
          <p:spPr>
            <a:xfrm>
              <a:off x="4232880" y="2348280"/>
              <a:ext cx="790559" cy="3362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baseline="0">
                  <a:ln>
                    <a:noFill/>
                  </a:ln>
                  <a:solidFill>
                    <a:srgbClr val="003366"/>
                  </a:solidFill>
                  <a:latin typeface="Courier New" pitchFamily="18"/>
                  <a:ea typeface="DejaVu Sans" pitchFamily="2"/>
                  <a:cs typeface="DejaVu Sans" pitchFamily="2"/>
                </a:rPr>
                <a:t>Spike</a:t>
              </a:r>
            </a:p>
          </p:txBody>
        </p:sp>
      </p:grp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932040" y="3717032"/>
            <a:ext cx="3816424" cy="202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Brian 2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http://www.briansimulator.org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323528" y="1556792"/>
            <a:ext cx="7692976" cy="46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92106" y="6300028"/>
            <a:ext cx="850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Two versions: Brian 1 (maintenance release) and Brian 2 (recommended for new users)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Auryn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u="sng" dirty="0">
                <a:solidFill>
                  <a:srgbClr val="008080"/>
                </a:solidFill>
                <a:latin typeface="Calibri" pitchFamily="34" charset="0"/>
              </a:rPr>
              <a:t>https://</a:t>
            </a:r>
            <a:r>
              <a:rPr lang="en-US" altLang="en-US" sz="2000" u="sng" dirty="0" err="1">
                <a:solidFill>
                  <a:srgbClr val="008080"/>
                </a:solidFill>
                <a:latin typeface="Calibri" pitchFamily="34" charset="0"/>
              </a:rPr>
              <a:t>fzenke.net</a:t>
            </a:r>
            <a:r>
              <a:rPr lang="en-US" altLang="en-US" sz="2000" u="sng" dirty="0" smtClean="0">
                <a:solidFill>
                  <a:srgbClr val="008080"/>
                </a:solidFill>
                <a:latin typeface="Calibri" pitchFamily="34" charset="0"/>
              </a:rPr>
              <a:t>/</a:t>
            </a:r>
            <a:r>
              <a:rPr lang="en-US" altLang="en-US" sz="2000" u="sng" dirty="0" err="1" smtClean="0">
                <a:solidFill>
                  <a:srgbClr val="008080"/>
                </a:solidFill>
                <a:latin typeface="Calibri" pitchFamily="34" charset="0"/>
              </a:rPr>
              <a:t>auryn</a:t>
            </a:r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2544" y="1592796"/>
            <a:ext cx="4657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High-speed simulator (faster than real time</a:t>
            </a:r>
          </a:p>
          <a:p>
            <a:r>
              <a:rPr lang="en-GB" dirty="0">
                <a:latin typeface="Calibri" panose="020F0502020204030204" pitchFamily="34" charset="0"/>
              </a:rPr>
              <a:t>      for medium size network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Developed specifically for large time scale</a:t>
            </a:r>
          </a:p>
          <a:p>
            <a:r>
              <a:rPr lang="en-GB" dirty="0">
                <a:latin typeface="Calibri" panose="020F0502020204030204" pitchFamily="34" charset="0"/>
              </a:rPr>
              <a:t>      simulations with synaptic plasticity such as</a:t>
            </a:r>
          </a:p>
          <a:p>
            <a:r>
              <a:rPr lang="en-GB" dirty="0">
                <a:latin typeface="Calibri" panose="020F0502020204030204" pitchFamily="34" charset="0"/>
              </a:rPr>
              <a:t>      those in </a:t>
            </a:r>
            <a:r>
              <a:rPr lang="en-GB" dirty="0" err="1">
                <a:latin typeface="Calibri" panose="020F0502020204030204" pitchFamily="34" charset="0"/>
              </a:rPr>
              <a:t>Vogels</a:t>
            </a:r>
            <a:r>
              <a:rPr lang="en-GB" dirty="0">
                <a:latin typeface="Calibri" panose="020F0502020204030204" pitchFamily="34" charset="0"/>
              </a:rPr>
              <a:t> et al. (2011)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Based on LIF models, can be extended by adding C++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6146" name="Picture 2" descr="Part of Auryn's class inheritanc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22906"/>
            <a:ext cx="2751734" cy="38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ogels et al. Fig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13" y="3820332"/>
            <a:ext cx="4275035" cy="264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fzenke.net/uploads/images/logo_tra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212" y="1111381"/>
            <a:ext cx="1083715" cy="153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54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Nengo</a:t>
            </a:r>
            <a:r>
              <a:rPr lang="en-US" altLang="en-US" sz="2800" dirty="0">
                <a:solidFill>
                  <a:schemeClr val="bg1"/>
                </a:solidFill>
              </a:rPr>
              <a:t> 2.0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u="sng" dirty="0">
                <a:solidFill>
                  <a:srgbClr val="008080"/>
                </a:solidFill>
                <a:latin typeface="Calibri" pitchFamily="34" charset="0"/>
              </a:rPr>
              <a:t>https://www.nengo.ai/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2544" y="1484784"/>
            <a:ext cx="7933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Graphical and scripting simulator for large scale spiking and non-spiking neural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Support CPUs, GPUs, MPI and neuromorphic chips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Can combine deep learning with spiking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&gt; 40 </a:t>
            </a:r>
            <a:r>
              <a:rPr lang="en-GB" dirty="0" err="1">
                <a:latin typeface="Calibri" panose="020F0502020204030204" pitchFamily="34" charset="0"/>
              </a:rPr>
              <a:t>Jupyter</a:t>
            </a:r>
            <a:r>
              <a:rPr lang="en-GB" dirty="0">
                <a:latin typeface="Calibri" panose="020F0502020204030204" pitchFamily="34" charset="0"/>
              </a:rPr>
              <a:t> notebooks covering core </a:t>
            </a:r>
            <a:r>
              <a:rPr lang="en-GB" dirty="0" err="1">
                <a:latin typeface="Calibri" panose="020F0502020204030204" pitchFamily="34" charset="0"/>
              </a:rPr>
              <a:t>Nengo</a:t>
            </a:r>
            <a:r>
              <a:rPr lang="en-GB" dirty="0">
                <a:latin typeface="Calibri" panose="020F0502020204030204" pitchFamily="34" charset="0"/>
              </a:rPr>
              <a:t>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8" name="Picture 5"/>
          <p:cNvPicPr/>
          <p:nvPr/>
        </p:nvPicPr>
        <p:blipFill>
          <a:blip r:embed="rId2"/>
          <a:stretch/>
        </p:blipFill>
        <p:spPr>
          <a:xfrm>
            <a:off x="953792" y="2965497"/>
            <a:ext cx="7236416" cy="36621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57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The Virtual Brain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u="sng" dirty="0" smtClean="0">
                <a:solidFill>
                  <a:srgbClr val="008080"/>
                </a:solidFill>
                <a:latin typeface="Calibri" pitchFamily="34" charset="0"/>
              </a:rPr>
              <a:t>https:</a:t>
            </a:r>
            <a:r>
              <a:rPr lang="en-US" altLang="en-US" sz="2000" u="sng" dirty="0">
                <a:solidFill>
                  <a:srgbClr val="008080"/>
                </a:solidFill>
                <a:latin typeface="Calibri" pitchFamily="34" charset="0"/>
              </a:rPr>
              <a:t>//www.thevirtualbrain.org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2544" y="1484784"/>
            <a:ext cx="83659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Platform for full brain network simulations using biologically realistic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Simulate macroscopic signals including fMRI, EEG and MEG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Thousands of </a:t>
            </a:r>
            <a:r>
              <a:rPr lang="en-GB" dirty="0">
                <a:latin typeface="Calibri" panose="020F0502020204030204" pitchFamily="34" charset="0"/>
              </a:rPr>
              <a:t>registered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6400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6" name="SC_SpatialScal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29843"/>
            <a:ext cx="7902134" cy="2879888"/>
          </a:xfrm>
          <a:prstGeom prst="rect">
            <a:avLst/>
          </a:prstGeom>
        </p:spPr>
      </p:pic>
      <p:sp>
        <p:nvSpPr>
          <p:cNvPr id="7" name="Shape 376"/>
          <p:cNvSpPr/>
          <p:nvPr/>
        </p:nvSpPr>
        <p:spPr>
          <a:xfrm>
            <a:off x="2555776" y="5373216"/>
            <a:ext cx="2016224" cy="115288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9373" tIns="39373" rIns="39373" bIns="39373" anchor="ctr">
            <a:spAutoFit/>
          </a:bodyPr>
          <a:lstStyle/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 dirty="0"/>
              <a:t>Network node:</a:t>
            </a:r>
          </a:p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 dirty="0"/>
              <a:t>Mean field modeling</a:t>
            </a:r>
          </a:p>
        </p:txBody>
      </p:sp>
      <p:sp>
        <p:nvSpPr>
          <p:cNvPr id="9" name="Shape 378"/>
          <p:cNvSpPr/>
          <p:nvPr/>
        </p:nvSpPr>
        <p:spPr>
          <a:xfrm>
            <a:off x="5760132" y="5362945"/>
            <a:ext cx="2988332" cy="115288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9373" tIns="39373" rIns="39373" bIns="39373" anchor="ctr">
            <a:spAutoFit/>
          </a:bodyPr>
          <a:lstStyle/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 dirty="0"/>
              <a:t>Connectome:</a:t>
            </a:r>
          </a:p>
          <a:p>
            <a:pPr algn="ctr" defTabSz="452813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r>
              <a:rPr sz="2325" dirty="0"/>
              <a:t>connectivity &amp; time delays</a:t>
            </a:r>
          </a:p>
        </p:txBody>
      </p:sp>
    </p:spTree>
    <p:extLst>
      <p:ext uri="{BB962C8B-B14F-4D97-AF65-F5344CB8AC3E}">
        <p14:creationId xmlns:p14="http://schemas.microsoft.com/office/powerpoint/2010/main" val="10933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GeNN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229846"/>
            <a:ext cx="8689975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https://genn-team.github.io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>
                <a:latin typeface="Calibri" pitchFamily="34" charset="0"/>
              </a:rPr>
              <a:t> Toolbox of C/C++ libraries for neural network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      simulations </a:t>
            </a:r>
            <a:r>
              <a:rPr lang="en-US" altLang="en-US" sz="2000" dirty="0">
                <a:latin typeface="Calibri" pitchFamily="34" charset="0"/>
              </a:rPr>
              <a:t>on GPU hardware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>
                <a:latin typeface="Calibri" pitchFamily="34" charset="0"/>
              </a:rPr>
              <a:t> User defines a network using a C-function interface, e.g.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      </a:t>
            </a:r>
            <a:r>
              <a:rPr lang="en-US" altLang="en-US" sz="1600" dirty="0" err="1" smtClean="0">
                <a:latin typeface="Calibri" pitchFamily="34" charset="0"/>
              </a:rPr>
              <a:t>model.addNeuronPopulation</a:t>
            </a:r>
            <a:r>
              <a:rPr lang="en-US" altLang="en-US" sz="1600" dirty="0">
                <a:latin typeface="Calibri" pitchFamily="34" charset="0"/>
              </a:rPr>
              <a:t>(“PN”, _NAL, POISSONNEURON, </a:t>
            </a:r>
            <a:r>
              <a:rPr lang="en-US" altLang="en-US" sz="1600" dirty="0" err="1">
                <a:latin typeface="Calibri" pitchFamily="34" charset="0"/>
              </a:rPr>
              <a:t>myPOI_p</a:t>
            </a:r>
            <a:r>
              <a:rPr lang="en-US" altLang="en-US" sz="1600" dirty="0">
                <a:latin typeface="Calibri" pitchFamily="34" charset="0"/>
              </a:rPr>
              <a:t>, </a:t>
            </a:r>
            <a:r>
              <a:rPr lang="en-US" altLang="en-US" sz="1600" dirty="0" err="1">
                <a:latin typeface="Calibri" pitchFamily="34" charset="0"/>
              </a:rPr>
              <a:t>myPOI_ini</a:t>
            </a:r>
            <a:r>
              <a:rPr lang="en-US" altLang="en-US" sz="1600" dirty="0">
                <a:latin typeface="Calibri" pitchFamily="34" charset="0"/>
              </a:rPr>
              <a:t>)</a:t>
            </a:r>
            <a:r>
              <a:rPr lang="en-US" altLang="en-US" sz="1600" dirty="0" smtClean="0">
                <a:latin typeface="Calibri" pitchFamily="34" charset="0"/>
              </a:rPr>
              <a:t>;</a:t>
            </a:r>
          </a:p>
          <a:p>
            <a:pPr eaLnBrk="0" hangingPunct="0"/>
            <a:r>
              <a:rPr lang="en-US" altLang="en-US" sz="1600" dirty="0">
                <a:latin typeface="Calibri" pitchFamily="34" charset="0"/>
              </a:rPr>
              <a:t> </a:t>
            </a:r>
            <a:r>
              <a:rPr lang="en-US" altLang="en-US" sz="1600" dirty="0" smtClean="0">
                <a:latin typeface="Calibri" pitchFamily="34" charset="0"/>
              </a:rPr>
              <a:t>        </a:t>
            </a:r>
            <a:r>
              <a:rPr lang="en-US" altLang="en-US" sz="1600" dirty="0" err="1" smtClean="0">
                <a:latin typeface="Calibri" pitchFamily="34" charset="0"/>
              </a:rPr>
              <a:t>model.addSynapsePopulation</a:t>
            </a:r>
            <a:r>
              <a:rPr lang="en-US" altLang="en-US" sz="1600" dirty="0">
                <a:latin typeface="Calibri" pitchFamily="34" charset="0"/>
              </a:rPr>
              <a:t>(“PNKC”, NSYNAPSE, DENSE, INDIVIDUAL_G, “PN”, “KC”</a:t>
            </a:r>
            <a:r>
              <a:rPr lang="en-US" altLang="en-US" sz="1600" dirty="0" smtClean="0">
                <a:latin typeface="Calibri" pitchFamily="34" charset="0"/>
              </a:rPr>
              <a:t>,</a:t>
            </a:r>
          </a:p>
          <a:p>
            <a:pPr eaLnBrk="0" hangingPunct="0"/>
            <a:r>
              <a:rPr lang="en-US" altLang="en-US" sz="1600" dirty="0">
                <a:latin typeface="Calibri" pitchFamily="34" charset="0"/>
              </a:rPr>
              <a:t> </a:t>
            </a:r>
            <a:r>
              <a:rPr lang="en-US" altLang="en-US" sz="1600" dirty="0" smtClean="0">
                <a:latin typeface="Calibri" pitchFamily="34" charset="0"/>
              </a:rPr>
              <a:t>        </a:t>
            </a:r>
            <a:r>
              <a:rPr lang="en-US" altLang="en-US" sz="1600" dirty="0" err="1" smtClean="0">
                <a:latin typeface="Calibri" pitchFamily="34" charset="0"/>
              </a:rPr>
              <a:t>myPNKC_p</a:t>
            </a:r>
            <a:r>
              <a:rPr lang="en-US" altLang="en-US" sz="1600" dirty="0">
                <a:latin typeface="Calibri" pitchFamily="34" charset="0"/>
              </a:rPr>
              <a:t>);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 smtClean="0">
                <a:latin typeface="Calibri" pitchFamily="34" charset="0"/>
              </a:rPr>
              <a:t>Predefned</a:t>
            </a:r>
            <a:r>
              <a:rPr lang="en-US" altLang="en-US" sz="2000" dirty="0" smtClean="0">
                <a:latin typeface="Calibri" pitchFamily="34" charset="0"/>
              </a:rPr>
              <a:t> </a:t>
            </a:r>
            <a:r>
              <a:rPr lang="en-US" altLang="en-US" sz="2000" dirty="0">
                <a:latin typeface="Calibri" pitchFamily="34" charset="0"/>
              </a:rPr>
              <a:t>neuron models include HH, I&amp;F, </a:t>
            </a:r>
            <a:r>
              <a:rPr lang="en-US" altLang="en-US" sz="2000" dirty="0" err="1">
                <a:latin typeface="Calibri" pitchFamily="34" charset="0"/>
              </a:rPr>
              <a:t>Rulkov</a:t>
            </a:r>
            <a:r>
              <a:rPr lang="en-US" altLang="en-US" sz="2000" dirty="0">
                <a:latin typeface="Calibri" pitchFamily="34" charset="0"/>
              </a:rPr>
              <a:t> maps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 smtClean="0">
                <a:latin typeface="Calibri" pitchFamily="34" charset="0"/>
              </a:rPr>
              <a:t> Can implement learning in spiking neural networks using different versions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      of </a:t>
            </a:r>
            <a:r>
              <a:rPr lang="en-US" altLang="en-US" sz="2000" dirty="0" err="1" smtClean="0">
                <a:latin typeface="Calibri" pitchFamily="34" charset="0"/>
              </a:rPr>
              <a:t>backpropagation</a:t>
            </a:r>
            <a:r>
              <a:rPr lang="en-US" altLang="en-US" sz="2000" dirty="0" smtClean="0">
                <a:latin typeface="Calibri" pitchFamily="34" charset="0"/>
              </a:rPr>
              <a:t> through time (BPTT)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>
                <a:latin typeface="Calibri" pitchFamily="34" charset="0"/>
              </a:rPr>
              <a:t>GeNN</a:t>
            </a:r>
            <a:r>
              <a:rPr lang="en-US" altLang="en-US" sz="2000" dirty="0">
                <a:latin typeface="Calibri" pitchFamily="34" charset="0"/>
              </a:rPr>
              <a:t> generates code to run on the GPU and code for communication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    between GPU and </a:t>
            </a:r>
            <a:r>
              <a:rPr lang="en-US" altLang="en-US" sz="2000" dirty="0" smtClean="0">
                <a:latin typeface="Calibri" pitchFamily="34" charset="0"/>
              </a:rPr>
              <a:t>CPU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 smtClean="0">
                <a:latin typeface="Calibri" pitchFamily="34" charset="0"/>
              </a:rPr>
              <a:t> User writes own simulator code otherwise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 smtClean="0">
                <a:latin typeface="Calibri" pitchFamily="34" charset="0"/>
              </a:rPr>
              <a:t> </a:t>
            </a:r>
            <a:r>
              <a:rPr lang="en-US" altLang="en-US" sz="2000" dirty="0">
                <a:latin typeface="Calibri" pitchFamily="34" charset="0"/>
              </a:rPr>
              <a:t>Facility to include user-defined neuron models 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dirty="0">
                <a:latin typeface="Calibri" pitchFamily="34" charset="0"/>
              </a:rPr>
              <a:t> Plans to implement </a:t>
            </a:r>
            <a:r>
              <a:rPr lang="en-US" altLang="en-US" sz="2000" dirty="0" err="1">
                <a:latin typeface="Calibri" pitchFamily="34" charset="0"/>
              </a:rPr>
              <a:t>PyNN</a:t>
            </a:r>
            <a:r>
              <a:rPr lang="en-US" altLang="en-US" sz="2000" dirty="0">
                <a:latin typeface="Calibri" pitchFamily="34" charset="0"/>
              </a:rPr>
              <a:t> interface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1756" y="980729"/>
            <a:ext cx="253390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abstract neuronal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Other simulators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</a:t>
            </a:r>
            <a:r>
              <a:rPr lang="en-US" altLang="en-US" dirty="0" err="1">
                <a:latin typeface="Calibri" pitchFamily="34" charset="0"/>
              </a:rPr>
              <a:t>Topographica</a:t>
            </a:r>
            <a:r>
              <a:rPr lang="en-US" altLang="en-US" dirty="0">
                <a:latin typeface="Calibri" pitchFamily="34" charset="0"/>
              </a:rPr>
              <a:t>: grid based simulations of brain areas, support for topographic fields</a:t>
            </a:r>
          </a:p>
          <a:p>
            <a:pPr lvl="2" eaLnBrk="0" hangingPunct="0"/>
            <a:r>
              <a:rPr lang="en-US" altLang="en-US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dirty="0">
                <a:latin typeface="Calibri" pitchFamily="34" charset="0"/>
                <a:hlinkClick r:id="rId2"/>
              </a:rPr>
              <a:t>//ioam.github.io/topographica/</a:t>
            </a:r>
            <a:endParaRPr lang="en-US" altLang="en-US" dirty="0">
              <a:latin typeface="Calibri" pitchFamily="34" charset="0"/>
            </a:endParaRPr>
          </a:p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MIIND: population level simulator for cognitive modelling</a:t>
            </a:r>
          </a:p>
          <a:p>
            <a:pPr lvl="2" eaLnBrk="0" hangingPunct="0"/>
            <a:r>
              <a:rPr lang="en-US" altLang="en-US" dirty="0" smtClean="0">
                <a:latin typeface="Calibri" pitchFamily="34" charset="0"/>
                <a:hlinkClick r:id="rId3"/>
              </a:rPr>
              <a:t>https:</a:t>
            </a:r>
            <a:r>
              <a:rPr lang="en-US" altLang="en-US" dirty="0">
                <a:latin typeface="Calibri" pitchFamily="34" charset="0"/>
                <a:hlinkClick r:id="rId3"/>
              </a:rPr>
              <a:t>//miind.sourceforge.net/</a:t>
            </a:r>
            <a:endParaRPr lang="en-US" altLang="en-US" dirty="0">
              <a:latin typeface="Calibri" pitchFamily="34" charset="0"/>
            </a:endParaRPr>
          </a:p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NEMO: simulator for networks of </a:t>
            </a:r>
            <a:r>
              <a:rPr lang="en-US" altLang="en-US" dirty="0" err="1">
                <a:latin typeface="Calibri" pitchFamily="34" charset="0"/>
              </a:rPr>
              <a:t>Izhikevich</a:t>
            </a:r>
            <a:r>
              <a:rPr lang="en-US" altLang="en-US" dirty="0">
                <a:latin typeface="Calibri" pitchFamily="34" charset="0"/>
              </a:rPr>
              <a:t> neurons on GPUs</a:t>
            </a:r>
          </a:p>
          <a:p>
            <a:pPr lvl="2" eaLnBrk="0" hangingPunct="0"/>
            <a:r>
              <a:rPr lang="en-US" altLang="en-US" u="sng" dirty="0" smtClean="0">
                <a:solidFill>
                  <a:srgbClr val="008080"/>
                </a:solidFill>
                <a:latin typeface="Calibri" pitchFamily="34" charset="0"/>
              </a:rPr>
              <a:t>https:</a:t>
            </a:r>
            <a:r>
              <a:rPr lang="en-US" altLang="en-US" u="sng" dirty="0">
                <a:solidFill>
                  <a:srgbClr val="008080"/>
                </a:solidFill>
                <a:latin typeface="Calibri" pitchFamily="34" charset="0"/>
              </a:rPr>
              <a:t>//nemosim.sourceforge.net</a:t>
            </a:r>
          </a:p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</a:t>
            </a:r>
            <a:r>
              <a:rPr lang="en-US" altLang="en-US" dirty="0" err="1">
                <a:latin typeface="Calibri" pitchFamily="34" charset="0"/>
              </a:rPr>
              <a:t>Gepetto</a:t>
            </a:r>
            <a:r>
              <a:rPr lang="en-US" altLang="en-US" dirty="0">
                <a:latin typeface="Calibri" pitchFamily="34" charset="0"/>
              </a:rPr>
              <a:t>: web based simulator and </a:t>
            </a:r>
            <a:r>
              <a:rPr lang="en-US" altLang="en-US" dirty="0" err="1">
                <a:latin typeface="Calibri" pitchFamily="34" charset="0"/>
              </a:rPr>
              <a:t>visualisation</a:t>
            </a:r>
            <a:r>
              <a:rPr lang="en-US" altLang="en-US" dirty="0">
                <a:latin typeface="Calibri" pitchFamily="34" charset="0"/>
              </a:rPr>
              <a:t> tool</a:t>
            </a:r>
          </a:p>
          <a:p>
            <a:pPr eaLnBrk="0" hangingPunct="0"/>
            <a:r>
              <a:rPr lang="en-US" altLang="en-US" dirty="0">
                <a:latin typeface="Calibri" pitchFamily="34" charset="0"/>
              </a:rPr>
              <a:t>	</a:t>
            </a:r>
            <a:r>
              <a:rPr lang="en-US" altLang="en-US" dirty="0" smtClean="0">
                <a:latin typeface="Calibri" pitchFamily="34" charset="0"/>
                <a:hlinkClick r:id="rId4"/>
              </a:rPr>
              <a:t>http:</a:t>
            </a:r>
            <a:r>
              <a:rPr lang="en-US" altLang="en-US" dirty="0">
                <a:latin typeface="Calibri" pitchFamily="34" charset="0"/>
                <a:hlinkClick r:id="rId4"/>
              </a:rPr>
              <a:t>//www.geppetto.org</a:t>
            </a:r>
            <a:endParaRPr lang="en-US" altLang="en-US" dirty="0">
              <a:latin typeface="Calibri" pitchFamily="34" charset="0"/>
            </a:endParaRPr>
          </a:p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Neuromorphic systems: </a:t>
            </a:r>
            <a:r>
              <a:rPr lang="en-US" altLang="en-US" dirty="0" err="1">
                <a:latin typeface="Calibri" pitchFamily="34" charset="0"/>
              </a:rPr>
              <a:t>SpiNNaker</a:t>
            </a:r>
            <a:r>
              <a:rPr lang="en-US" altLang="en-US" dirty="0">
                <a:latin typeface="Calibri" pitchFamily="34" charset="0"/>
              </a:rPr>
              <a:t>, </a:t>
            </a:r>
            <a:r>
              <a:rPr lang="en-US" altLang="en-US" dirty="0" err="1">
                <a:latin typeface="Calibri" pitchFamily="34" charset="0"/>
              </a:rPr>
              <a:t>BrainScaleS</a:t>
            </a:r>
            <a:r>
              <a:rPr lang="en-US" altLang="en-US" dirty="0">
                <a:latin typeface="Calibri" pitchFamily="34" charset="0"/>
              </a:rPr>
              <a:t>  (faster than real time)</a:t>
            </a:r>
          </a:p>
          <a:p>
            <a:pPr eaLnBrk="0" hangingPunct="0"/>
            <a:endParaRPr lang="en-US" altLang="en-US" dirty="0">
              <a:latin typeface="Calibri" pitchFamily="34" charset="0"/>
            </a:endParaRPr>
          </a:p>
          <a:p>
            <a:pPr lvl="2" eaLnBrk="0" hangingPunct="0"/>
            <a:r>
              <a:rPr lang="en-US" altLang="en-US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reaction-diffusion </a:t>
            </a:r>
            <a:r>
              <a:rPr lang="en-US" altLang="en-US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MCell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/mcell.org/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Monte Carlo simulator of cellular </a:t>
            </a:r>
            <a:r>
              <a:rPr lang="en-US" altLang="en-US" sz="2000" dirty="0" err="1">
                <a:latin typeface="Calibri" pitchFamily="34" charset="0"/>
              </a:rPr>
              <a:t>microphysiology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Models spatially realistic 3D </a:t>
            </a:r>
            <a:r>
              <a:rPr lang="en-US" altLang="en-US" sz="2000" dirty="0" smtClean="0">
                <a:latin typeface="Calibri" pitchFamily="34" charset="0"/>
              </a:rPr>
              <a:t>reaction-diffusion </a:t>
            </a:r>
            <a:r>
              <a:rPr lang="en-US" altLang="en-US" sz="2000" dirty="0">
                <a:latin typeface="Calibri" pitchFamily="34" charset="0"/>
              </a:rPr>
              <a:t>systems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Tracks </a:t>
            </a:r>
            <a:r>
              <a:rPr lang="en-US" altLang="en-US" sz="2000" dirty="0" smtClean="0">
                <a:latin typeface="Calibri" pitchFamily="34" charset="0"/>
              </a:rPr>
              <a:t>diffusion </a:t>
            </a:r>
            <a:r>
              <a:rPr lang="en-US" altLang="en-US" sz="2000" dirty="0">
                <a:latin typeface="Calibri" pitchFamily="34" charset="0"/>
              </a:rPr>
              <a:t>and reaction of individual </a:t>
            </a:r>
            <a:r>
              <a:rPr lang="en-US" altLang="en-US" sz="2000" dirty="0" smtClean="0">
                <a:latin typeface="Calibri" pitchFamily="34" charset="0"/>
              </a:rPr>
              <a:t>particles in </a:t>
            </a:r>
            <a:r>
              <a:rPr lang="en-US" altLang="en-US" sz="2000" dirty="0">
                <a:latin typeface="Calibri" pitchFamily="34" charset="0"/>
              </a:rPr>
              <a:t>3D </a:t>
            </a:r>
            <a:r>
              <a:rPr lang="en-US" altLang="en-US" sz="2000" dirty="0" smtClean="0">
                <a:latin typeface="Calibri" pitchFamily="34" charset="0"/>
              </a:rPr>
              <a:t>volumes</a:t>
            </a:r>
          </a:p>
          <a:p>
            <a:pPr eaLnBrk="0" hangingPunct="0"/>
            <a:r>
              <a:rPr lang="en-US" altLang="en-US" sz="2000" dirty="0" smtClean="0">
                <a:latin typeface="Calibri" pitchFamily="34" charset="0"/>
              </a:rPr>
              <a:t>   and </a:t>
            </a:r>
            <a:r>
              <a:rPr lang="en-US" altLang="en-US" sz="2000" dirty="0">
                <a:latin typeface="Calibri" pitchFamily="34" charset="0"/>
              </a:rPr>
              <a:t>on 2D surfaces embedded in </a:t>
            </a:r>
            <a:r>
              <a:rPr lang="en-US" altLang="en-US" sz="2000" dirty="0" smtClean="0">
                <a:latin typeface="Calibri" pitchFamily="34" charset="0"/>
              </a:rPr>
              <a:t>3D using Brownian dynamics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High-level, flexible model description </a:t>
            </a:r>
            <a:r>
              <a:rPr lang="en-US" altLang="en-US" sz="2000" dirty="0" smtClean="0">
                <a:latin typeface="Calibri" pitchFamily="34" charset="0"/>
              </a:rPr>
              <a:t>language and analysis capabilities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Powerful </a:t>
            </a:r>
            <a:r>
              <a:rPr lang="en-US" altLang="en-US" sz="2000" dirty="0" err="1">
                <a:latin typeface="Calibri" pitchFamily="34" charset="0"/>
              </a:rPr>
              <a:t>visualisation</a:t>
            </a: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using </a:t>
            </a:r>
            <a:r>
              <a:rPr lang="en-US" altLang="en-US" sz="2000" dirty="0" err="1" smtClean="0">
                <a:latin typeface="Calibri" pitchFamily="34" charset="0"/>
              </a:rPr>
              <a:t>CellBlender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 descr="cg_cover_cropped_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5755" y="3825044"/>
            <a:ext cx="4020455" cy="2412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872716"/>
            <a:ext cx="8689975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Simulators</a:t>
            </a:r>
            <a:endParaRPr lang="en-US" altLang="en-US" dirty="0"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Reaction-diffusion </a:t>
            </a:r>
            <a:r>
              <a:rPr lang="en-US" altLang="en-US" dirty="0" err="1">
                <a:latin typeface="Calibri" pitchFamily="34" charset="0"/>
              </a:rPr>
              <a:t>modelling</a:t>
            </a:r>
            <a:r>
              <a:rPr lang="en-US" altLang="en-US" dirty="0"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/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Databases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Interoperability frameworks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Other sources of information </a:t>
            </a:r>
            <a:endParaRPr lang="en-US" altLang="en-US" dirty="0"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latin typeface="Calibri" pitchFamily="34" charset="0"/>
              </a:rPr>
              <a:t> </a:t>
            </a:r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reaction-diffusion </a:t>
            </a:r>
            <a:r>
              <a:rPr lang="en-US" altLang="en-US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STEPS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//steps.sourceforge.net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>
                <a:latin typeface="Calibri" pitchFamily="34" charset="0"/>
              </a:rPr>
              <a:t>STochastic</a:t>
            </a:r>
            <a:r>
              <a:rPr lang="en-US" altLang="en-US" sz="2000" dirty="0">
                <a:latin typeface="Calibri" pitchFamily="34" charset="0"/>
              </a:rPr>
              <a:t> Engine for Pathway Simulation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Supports well-stirred and spatial stochastic simulations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Tetrahedral mesh allows for accurate complex boundary representation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Solvers are validated against 11 reaction-diffusion systems with known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analytical solutions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STEPS &gt; 3.0 provides </a:t>
            </a:r>
            <a:r>
              <a:rPr lang="en-GB" altLang="en-US" sz="2000" dirty="0">
                <a:latin typeface="Calibri" pitchFamily="34" charset="0"/>
              </a:rPr>
              <a:t>parallel solutions for stochastic spatial reaction-diffusion </a:t>
            </a:r>
          </a:p>
          <a:p>
            <a:pPr eaLnBrk="0" hangingPunct="0"/>
            <a:r>
              <a:rPr lang="en-GB" altLang="en-US" sz="2000" dirty="0">
                <a:latin typeface="Calibri" pitchFamily="34" charset="0"/>
              </a:rPr>
              <a:t>  and electric field simulation</a:t>
            </a:r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16316" y="1088740"/>
            <a:ext cx="1326960" cy="132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1" descr="sim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7764" y="4061237"/>
            <a:ext cx="3636404" cy="2726959"/>
          </a:xfrm>
          <a:prstGeom prst="rect">
            <a:avLst/>
          </a:prstGeom>
          <a:noFill/>
          <a:ln>
            <a:noFill/>
          </a:ln>
          <a:effectLst>
            <a:outerShdw dist="23040" dir="5400000" algn="tl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reaction-diffusion </a:t>
            </a:r>
            <a:r>
              <a:rPr lang="en-US" altLang="en-US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NeuroRD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//krasnow1.gmu.edu/CENlab/software.html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Efficient stochastic reaction-diffusion simulator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Java program that runs on any platform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XML-based model specification</a:t>
            </a:r>
          </a:p>
          <a:p>
            <a:pPr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2015716" y="2955783"/>
            <a:ext cx="4140460" cy="3281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General purpose software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323528" y="440668"/>
            <a:ext cx="8689975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XPP: software package for the analysis and simulation of dynamical systems</a:t>
            </a:r>
          </a:p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</a:t>
            </a:r>
            <a:r>
              <a:rPr lang="en-US" altLang="en-US" sz="2000" dirty="0">
                <a:latin typeface="Calibri" pitchFamily="34" charset="0"/>
                <a:hlinkClick r:id="rId2"/>
              </a:rPr>
              <a:t>://sites.pitt.edu/~phase/bard/bardware/xpp/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xpp.html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r>
              <a:rPr lang="en-US" altLang="en-US" sz="2000" dirty="0" smtClean="0">
                <a:latin typeface="Calibri" pitchFamily="34" charset="0"/>
              </a:rPr>
              <a:t>(</a:t>
            </a:r>
            <a:r>
              <a:rPr lang="en-US" altLang="en-US" sz="2000" dirty="0">
                <a:latin typeface="Calibri" pitchFamily="34" charset="0"/>
              </a:rPr>
              <a:t>also available with MATLAB interface and as app for Android and iPhone)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MATLAB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Python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C++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Java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2304104" y="1844824"/>
            <a:ext cx="3402346" cy="266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xmlns="" id="{B7E3E310-F20E-4988-A606-05E4D26D7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770148" y="-7766843"/>
            <a:ext cx="612457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167484"/>
            <a:ext cx="5915025" cy="1325563"/>
          </a:xfrm>
        </p:spPr>
        <p:txBody>
          <a:bodyPr/>
          <a:lstStyle/>
          <a:p>
            <a:r>
              <a:rPr lang="en-US" noProof="0" dirty="0" smtClean="0"/>
              <a:t>Mauricio’s list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387480"/>
            <a:ext cx="6172200" cy="5039553"/>
          </a:xfrm>
        </p:spPr>
        <p:txBody>
          <a:bodyPr>
            <a:normAutofit fontScale="92500"/>
          </a:bodyPr>
          <a:lstStyle/>
          <a:p>
            <a:r>
              <a:rPr lang="en-US" dirty="0"/>
              <a:t>Dynamical system software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XPPAUT (binary): 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://sites.pitt.edu/~phase/bard/bardware/xpp/</a:t>
            </a:r>
            <a:r>
              <a:rPr lang="en-US" dirty="0" smtClean="0">
                <a:hlinkClick r:id="rId3"/>
              </a:rPr>
              <a:t>xpp.html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MATCONT (MATLAB):</a:t>
            </a:r>
            <a:br>
              <a:rPr lang="en-US" dirty="0"/>
            </a:br>
            <a:r>
              <a:rPr lang="en-US" dirty="0">
                <a:hlinkClick r:id="rId4"/>
              </a:rPr>
              <a:t>https://sourceforge.net/projects/matcont/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PyDSTool</a:t>
            </a:r>
            <a:r>
              <a:rPr lang="en-US" dirty="0"/>
              <a:t> (python 2.7 and 3):</a:t>
            </a:r>
            <a:br>
              <a:rPr lang="en-US" dirty="0"/>
            </a:br>
            <a:r>
              <a:rPr lang="en-US" dirty="0">
                <a:hlinkClick r:id="rId5"/>
              </a:rPr>
              <a:t>https://pypi.org/project/PyDSTool/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Brain Dynamics Toolbox (MATLAB):</a:t>
            </a:r>
            <a:br>
              <a:rPr lang="en-US" dirty="0"/>
            </a:br>
            <a:r>
              <a:rPr lang="en-US" dirty="0">
                <a:hlinkClick r:id="rId6"/>
              </a:rPr>
              <a:t>https://bdtoolbox.org/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52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764704"/>
            <a:ext cx="8689975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Simulators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Reaction-diffusion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modelling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Databases</a:t>
            </a: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Interoperability frameworks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Other sources of information 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Databases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NeuroMorpho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//neuromorpho.org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Repository of &gt; </a:t>
            </a:r>
            <a:r>
              <a:rPr lang="en-US" altLang="en-US" sz="2000" dirty="0" smtClean="0">
                <a:latin typeface="Calibri" pitchFamily="34" charset="0"/>
              </a:rPr>
              <a:t>280,000 </a:t>
            </a:r>
            <a:r>
              <a:rPr lang="en-US" altLang="en-US" sz="2000" dirty="0">
                <a:latin typeface="Calibri" pitchFamily="34" charset="0"/>
              </a:rPr>
              <a:t>reconstructed neurons from diverse brain regions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and species (.</a:t>
            </a:r>
            <a:r>
              <a:rPr lang="en-US" altLang="en-US" sz="2000" dirty="0" err="1">
                <a:latin typeface="Calibri" pitchFamily="34" charset="0"/>
              </a:rPr>
              <a:t>swc</a:t>
            </a:r>
            <a:r>
              <a:rPr lang="en-US" altLang="en-US" sz="2000" dirty="0">
                <a:latin typeface="Calibri" pitchFamily="34" charset="0"/>
              </a:rPr>
              <a:t> format)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36004" y="2636320"/>
            <a:ext cx="4175956" cy="364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4283968" y="2672916"/>
            <a:ext cx="4788532" cy="3581201"/>
          </a:xfrm>
          <a:prstGeom prst="rect">
            <a:avLst/>
          </a:prstGeom>
          <a:noFill/>
          <a:ln w="25560">
            <a:solidFill>
              <a:srgbClr val="7F7F7F"/>
            </a:solidFill>
            <a:prstDash val="solid"/>
            <a:miter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Databases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ModelDB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16732"/>
            <a:ext cx="86899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/modeldb.science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269238" y="1592796"/>
            <a:ext cx="6471114" cy="5040560"/>
          </a:xfrm>
          <a:prstGeom prst="rect">
            <a:avLst/>
          </a:prstGeom>
          <a:noFill/>
          <a:ln w="36000">
            <a:solidFill>
              <a:srgbClr val="808080"/>
            </a:solidFill>
            <a:prstDash val="solid"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Databases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Allen Cell Types Database (and SDK)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256112" y="1025959"/>
            <a:ext cx="86899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u="sng" dirty="0" smtClean="0">
                <a:solidFill>
                  <a:srgbClr val="008080"/>
                </a:solidFill>
                <a:latin typeface="Calibri" pitchFamily="34" charset="0"/>
                <a:hlinkClick r:id="rId2"/>
              </a:rPr>
              <a:t>https:</a:t>
            </a:r>
            <a:r>
              <a:rPr lang="en-US" altLang="en-US" sz="2000" u="sng" dirty="0">
                <a:solidFill>
                  <a:srgbClr val="008080"/>
                </a:solidFill>
                <a:latin typeface="Calibri" pitchFamily="34" charset="0"/>
                <a:hlinkClick r:id="rId2"/>
              </a:rPr>
              <a:t>//celltypes.brain-map.org</a:t>
            </a:r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electrophysiological, morphological and transcriptomic data from mouse and human cortex and thalamus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Allen Software Development Kit (SDK) to analyse raw data and run models</a:t>
            </a:r>
          </a:p>
          <a:p>
            <a:pPr eaLnBrk="0" hangingPunct="0"/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3397260" y="2869888"/>
            <a:ext cx="2364480" cy="3511440"/>
          </a:xfrm>
          <a:prstGeom prst="rect">
            <a:avLst/>
          </a:prstGeom>
          <a:gradFill>
            <a:gsLst>
              <a:gs pos="0">
                <a:srgbClr val="FFA78B"/>
              </a:gs>
              <a:gs pos="50000">
                <a:srgbClr val="FFC7B8"/>
              </a:gs>
              <a:gs pos="100000">
                <a:srgbClr val="FFE3DC"/>
              </a:gs>
            </a:gsLst>
            <a:lin ang="16200000"/>
          </a:gradFill>
          <a:ln w="19080">
            <a:solidFill>
              <a:srgbClr val="B46D33"/>
            </a:solidFill>
            <a:beve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3448740" y="2869888"/>
            <a:ext cx="2364480" cy="171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113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Electrophysiology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811740" y="4163008"/>
            <a:ext cx="2364480" cy="2218320"/>
          </a:xfrm>
          <a:prstGeom prst="rect">
            <a:avLst/>
          </a:prstGeom>
          <a:gradFill>
            <a:gsLst>
              <a:gs pos="0">
                <a:srgbClr val="AAA0BA"/>
              </a:gs>
              <a:gs pos="50000">
                <a:srgbClr val="CBC5D4"/>
              </a:gs>
              <a:gs pos="100000">
                <a:srgbClr val="E5E3E9"/>
              </a:gs>
            </a:gsLst>
            <a:lin ang="16200000"/>
          </a:gradFill>
          <a:ln w="19080">
            <a:solidFill>
              <a:srgbClr val="8064A2"/>
            </a:solidFill>
            <a:beve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837660" y="4163008"/>
            <a:ext cx="2364480" cy="171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113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Neuron Registration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6048300" y="2869888"/>
            <a:ext cx="2489400" cy="2923200"/>
          </a:xfrm>
          <a:prstGeom prst="rect">
            <a:avLst/>
          </a:prstGeom>
          <a:gradFill>
            <a:gsLst>
              <a:gs pos="0">
                <a:srgbClr val="CBCACE"/>
              </a:gs>
              <a:gs pos="35000">
                <a:srgbClr val="DAD9DC"/>
              </a:gs>
              <a:gs pos="100000">
                <a:srgbClr val="F1F1F2"/>
              </a:gs>
            </a:gsLst>
            <a:lin ang="16200000"/>
          </a:gradFill>
          <a:ln w="19080">
            <a:solidFill>
              <a:srgbClr val="7D7C80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8"/>
          <p:cNvSpPr/>
          <p:nvPr/>
        </p:nvSpPr>
        <p:spPr>
          <a:xfrm>
            <a:off x="6073860" y="2869888"/>
            <a:ext cx="2463480" cy="171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113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Cell Imaging, Reconstruction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image17.png"/>
          <p:cNvPicPr/>
          <p:nvPr/>
        </p:nvPicPr>
        <p:blipFill>
          <a:blip r:embed="rId3"/>
          <a:srcRect l="50000"/>
          <a:stretch/>
        </p:blipFill>
        <p:spPr>
          <a:xfrm>
            <a:off x="2393580" y="4554688"/>
            <a:ext cx="707040" cy="939960"/>
          </a:xfrm>
          <a:prstGeom prst="rect">
            <a:avLst/>
          </a:prstGeom>
          <a:ln w="12600">
            <a:noFill/>
          </a:ln>
        </p:spPr>
      </p:pic>
      <p:pic>
        <p:nvPicPr>
          <p:cNvPr id="138" name="image18.png"/>
          <p:cNvPicPr/>
          <p:nvPr/>
        </p:nvPicPr>
        <p:blipFill>
          <a:blip r:embed="rId4"/>
          <a:srcRect l="16436" t="18526" r="12416" b="18103"/>
          <a:stretch/>
        </p:blipFill>
        <p:spPr>
          <a:xfrm>
            <a:off x="840180" y="4554688"/>
            <a:ext cx="1509840" cy="939960"/>
          </a:xfrm>
          <a:prstGeom prst="rect">
            <a:avLst/>
          </a:prstGeom>
          <a:ln w="12600">
            <a:noFill/>
          </a:ln>
        </p:spPr>
      </p:pic>
      <p:sp>
        <p:nvSpPr>
          <p:cNvPr id="139" name="CustomShape 9"/>
          <p:cNvSpPr/>
          <p:nvPr/>
        </p:nvSpPr>
        <p:spPr>
          <a:xfrm>
            <a:off x="1930260" y="4614088"/>
            <a:ext cx="115560" cy="205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>
              <a:lnSpc>
                <a:spcPct val="100000"/>
              </a:lnSpc>
            </a:pPr>
            <a:r>
              <a:rPr lang="en-GB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X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811740" y="2869888"/>
            <a:ext cx="2364480" cy="1182240"/>
          </a:xfrm>
          <a:prstGeom prst="rect">
            <a:avLst/>
          </a:prstGeom>
          <a:gradFill>
            <a:gsLst>
              <a:gs pos="0">
                <a:srgbClr val="BAE9A6"/>
              </a:gs>
              <a:gs pos="35000">
                <a:srgbClr val="CEEEC1"/>
              </a:gs>
              <a:gs pos="100000">
                <a:srgbClr val="ECF9E7"/>
              </a:gs>
            </a:gsLst>
            <a:lin ang="16200000"/>
          </a:gradFill>
          <a:ln w="19080">
            <a:solidFill>
              <a:srgbClr val="5A962E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12"/>
          <p:cNvSpPr/>
          <p:nvPr/>
        </p:nvSpPr>
        <p:spPr>
          <a:xfrm>
            <a:off x="845940" y="2869888"/>
            <a:ext cx="2364480" cy="171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GB" sz="113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Mouse Metadata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6048300" y="5862208"/>
            <a:ext cx="2364480" cy="479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63X image stack acquired for every well-filled neuron. Reconstructions prioritized based on Ephys and fill.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43" name="Table 14"/>
          <p:cNvGraphicFramePr/>
          <p:nvPr>
            <p:extLst>
              <p:ext uri="{D42A27DB-BD31-4B8C-83A1-F6EECF244321}">
                <p14:modId xmlns:p14="http://schemas.microsoft.com/office/powerpoint/2010/main" val="3986452608"/>
              </p:ext>
            </p:extLst>
          </p:nvPr>
        </p:nvGraphicFramePr>
        <p:xfrm>
          <a:off x="1053300" y="3142048"/>
          <a:ext cx="2170080" cy="741240"/>
        </p:xfrm>
        <a:graphic>
          <a:graphicData uri="http://schemas.openxmlformats.org/drawingml/2006/table">
            <a:tbl>
              <a:tblPr/>
              <a:tblGrid>
                <a:gridCol w="1085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50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6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Genotype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Nr5a1:Ai14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Sex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D7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M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D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Age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900" b="1" strike="noStrike" spc="-1" dirty="0">
                          <a:solidFill>
                            <a:srgbClr val="231F2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Noto Sans CJK SC Regular"/>
                        </a:rPr>
                        <a:t>P56</a:t>
                      </a:r>
                      <a:endParaRPr lang="en-GB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34200" marR="342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4" name="CustomShape 15"/>
          <p:cNvSpPr/>
          <p:nvPr/>
        </p:nvSpPr>
        <p:spPr>
          <a:xfrm>
            <a:off x="3440100" y="4157968"/>
            <a:ext cx="2364480" cy="320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Recording location and Cre label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are verified by images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16"/>
          <p:cNvSpPr/>
          <p:nvPr/>
        </p:nvSpPr>
        <p:spPr>
          <a:xfrm>
            <a:off x="3418860" y="6000088"/>
            <a:ext cx="2364480" cy="320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Raw and summary Ephys data for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sub and suprathreshold activity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17"/>
          <p:cNvSpPr/>
          <p:nvPr/>
        </p:nvSpPr>
        <p:spPr>
          <a:xfrm>
            <a:off x="791580" y="5605528"/>
            <a:ext cx="2364480" cy="479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Cell location is marked on the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block face images to register to the Allen Reference Atlas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Line 18"/>
          <p:cNvSpPr/>
          <p:nvPr/>
        </p:nvSpPr>
        <p:spPr>
          <a:xfrm>
            <a:off x="2714700" y="4501408"/>
            <a:ext cx="0" cy="180360"/>
          </a:xfrm>
          <a:prstGeom prst="line">
            <a:avLst/>
          </a:prstGeom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8" name="Picture 2"/>
          <p:cNvPicPr/>
          <p:nvPr/>
        </p:nvPicPr>
        <p:blipFill>
          <a:blip r:embed="rId5"/>
          <a:srcRect b="5052"/>
          <a:stretch/>
        </p:blipFill>
        <p:spPr>
          <a:xfrm>
            <a:off x="6207780" y="3346888"/>
            <a:ext cx="1023120" cy="2091960"/>
          </a:xfrm>
          <a:prstGeom prst="rect">
            <a:avLst/>
          </a:prstGeom>
          <a:ln>
            <a:noFill/>
          </a:ln>
        </p:spPr>
      </p:pic>
      <p:sp>
        <p:nvSpPr>
          <p:cNvPr id="149" name="CustomShape 19"/>
          <p:cNvSpPr/>
          <p:nvPr/>
        </p:nvSpPr>
        <p:spPr>
          <a:xfrm>
            <a:off x="7329180" y="5223208"/>
            <a:ext cx="1011240" cy="215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Picture 2"/>
          <p:cNvPicPr/>
          <p:nvPr/>
        </p:nvPicPr>
        <p:blipFill>
          <a:blip r:embed="rId6"/>
          <a:stretch/>
        </p:blipFill>
        <p:spPr>
          <a:xfrm>
            <a:off x="7329180" y="3346888"/>
            <a:ext cx="1011240" cy="1908360"/>
          </a:xfrm>
          <a:prstGeom prst="rect">
            <a:avLst/>
          </a:prstGeom>
          <a:ln>
            <a:noFill/>
          </a:ln>
        </p:spPr>
      </p:pic>
      <p:sp>
        <p:nvSpPr>
          <p:cNvPr id="151" name="CustomShape 20"/>
          <p:cNvSpPr/>
          <p:nvPr/>
        </p:nvSpPr>
        <p:spPr>
          <a:xfrm>
            <a:off x="6239100" y="5367928"/>
            <a:ext cx="106920" cy="32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1"/>
          <p:cNvSpPr/>
          <p:nvPr/>
        </p:nvSpPr>
        <p:spPr>
          <a:xfrm>
            <a:off x="6131100" y="523004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30 µm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2"/>
          <p:cNvSpPr/>
          <p:nvPr/>
        </p:nvSpPr>
        <p:spPr>
          <a:xfrm>
            <a:off x="4909980" y="3423208"/>
            <a:ext cx="360" cy="18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4" name="Picture 3"/>
          <p:cNvPicPr/>
          <p:nvPr/>
        </p:nvPicPr>
        <p:blipFill>
          <a:blip r:embed="rId7"/>
          <a:srcRect l="9165" t="27473" r="50902" b="31491"/>
          <a:stretch/>
        </p:blipFill>
        <p:spPr>
          <a:xfrm>
            <a:off x="4498500" y="3251488"/>
            <a:ext cx="1111680" cy="853200"/>
          </a:xfrm>
          <a:prstGeom prst="rect">
            <a:avLst/>
          </a:prstGeom>
          <a:ln>
            <a:noFill/>
          </a:ln>
        </p:spPr>
      </p:pic>
      <p:pic>
        <p:nvPicPr>
          <p:cNvPr id="155" name="Picture 4"/>
          <p:cNvPicPr/>
          <p:nvPr/>
        </p:nvPicPr>
        <p:blipFill>
          <a:blip r:embed="rId8"/>
          <a:srcRect l="7089" r="4350"/>
          <a:stretch/>
        </p:blipFill>
        <p:spPr>
          <a:xfrm>
            <a:off x="4498500" y="3660448"/>
            <a:ext cx="534600" cy="91800"/>
          </a:xfrm>
          <a:prstGeom prst="rect">
            <a:avLst/>
          </a:prstGeom>
          <a:ln>
            <a:noFill/>
          </a:ln>
        </p:spPr>
      </p:pic>
      <p:pic>
        <p:nvPicPr>
          <p:cNvPr id="156" name="Picture 5"/>
          <p:cNvPicPr/>
          <p:nvPr/>
        </p:nvPicPr>
        <p:blipFill>
          <a:blip r:embed="rId9"/>
          <a:srcRect l="23857" t="12385" r="33889" b="22437"/>
          <a:stretch/>
        </p:blipFill>
        <p:spPr>
          <a:xfrm>
            <a:off x="3576540" y="3251488"/>
            <a:ext cx="740160" cy="853200"/>
          </a:xfrm>
          <a:prstGeom prst="rect">
            <a:avLst/>
          </a:prstGeom>
          <a:ln>
            <a:noFill/>
          </a:ln>
        </p:spPr>
      </p:pic>
      <p:sp>
        <p:nvSpPr>
          <p:cNvPr id="157" name="CustomShape 23"/>
          <p:cNvSpPr/>
          <p:nvPr/>
        </p:nvSpPr>
        <p:spPr>
          <a:xfrm>
            <a:off x="4180980" y="4050688"/>
            <a:ext cx="98640" cy="32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4"/>
          <p:cNvSpPr/>
          <p:nvPr/>
        </p:nvSpPr>
        <p:spPr>
          <a:xfrm>
            <a:off x="3961380" y="390812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100 µm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5"/>
          <p:cNvSpPr/>
          <p:nvPr/>
        </p:nvSpPr>
        <p:spPr>
          <a:xfrm>
            <a:off x="5476620" y="4050688"/>
            <a:ext cx="106920" cy="32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6"/>
          <p:cNvSpPr/>
          <p:nvPr/>
        </p:nvSpPr>
        <p:spPr>
          <a:xfrm>
            <a:off x="5286900" y="390812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20 µm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6"/>
          <p:cNvPicPr/>
          <p:nvPr/>
        </p:nvPicPr>
        <p:blipFill>
          <a:blip r:embed="rId10"/>
          <a:srcRect l="4047" t="3699" r="1506" b="4607"/>
          <a:stretch/>
        </p:blipFill>
        <p:spPr>
          <a:xfrm>
            <a:off x="3513180" y="4647928"/>
            <a:ext cx="2097360" cy="1014840"/>
          </a:xfrm>
          <a:prstGeom prst="rect">
            <a:avLst/>
          </a:prstGeom>
          <a:ln>
            <a:noFill/>
          </a:ln>
        </p:spPr>
      </p:pic>
      <p:pic>
        <p:nvPicPr>
          <p:cNvPr id="162" name="Picture 8"/>
          <p:cNvPicPr/>
          <p:nvPr/>
        </p:nvPicPr>
        <p:blipFill>
          <a:blip r:embed="rId11"/>
          <a:srcRect l="3157" t="78574" r="2396" b="-1237"/>
          <a:stretch/>
        </p:blipFill>
        <p:spPr>
          <a:xfrm>
            <a:off x="3513180" y="5641528"/>
            <a:ext cx="2097360" cy="250560"/>
          </a:xfrm>
          <a:prstGeom prst="rect">
            <a:avLst/>
          </a:prstGeom>
          <a:ln>
            <a:noFill/>
          </a:ln>
        </p:spPr>
      </p:pic>
      <p:sp>
        <p:nvSpPr>
          <p:cNvPr id="163" name="CustomShape 27"/>
          <p:cNvSpPr/>
          <p:nvPr/>
        </p:nvSpPr>
        <p:spPr>
          <a:xfrm>
            <a:off x="5373300" y="5095048"/>
            <a:ext cx="156600" cy="156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8"/>
          <p:cNvSpPr/>
          <p:nvPr/>
        </p:nvSpPr>
        <p:spPr>
          <a:xfrm>
            <a:off x="5359260" y="5083168"/>
            <a:ext cx="156600" cy="15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29"/>
          <p:cNvSpPr/>
          <p:nvPr/>
        </p:nvSpPr>
        <p:spPr>
          <a:xfrm>
            <a:off x="5255580" y="524048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150 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0"/>
          <p:cNvSpPr/>
          <p:nvPr/>
        </p:nvSpPr>
        <p:spPr>
          <a:xfrm>
            <a:off x="3443340" y="529736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-76 mV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1"/>
          <p:cNvSpPr/>
          <p:nvPr/>
        </p:nvSpPr>
        <p:spPr>
          <a:xfrm>
            <a:off x="5206260" y="5014768"/>
            <a:ext cx="40752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30 mV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2"/>
          <p:cNvSpPr/>
          <p:nvPr/>
        </p:nvSpPr>
        <p:spPr>
          <a:xfrm>
            <a:off x="3441540" y="5738728"/>
            <a:ext cx="601560" cy="15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-90 → +70 pA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207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Databases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NeuroElectro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238509" y="1136938"/>
            <a:ext cx="86899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u="sng" dirty="0">
                <a:solidFill>
                  <a:srgbClr val="008080"/>
                </a:solidFill>
                <a:latin typeface="Calibri" pitchFamily="34" charset="0"/>
                <a:hlinkClick r:id="rId2"/>
              </a:rPr>
              <a:t>http://neuroelectro.org</a:t>
            </a:r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eaLnBrk="0" hangingPunct="0"/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Information about electrophysiological properties of neurons from the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   literature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Data driven tests for model development and validation with </a:t>
            </a:r>
            <a:r>
              <a:rPr lang="en-US" altLang="en-US" sz="2000" dirty="0" err="1">
                <a:latin typeface="Calibri" pitchFamily="34" charset="0"/>
              </a:rPr>
              <a:t>NeuronUnit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3" name="Picture 4"/>
          <p:cNvPicPr/>
          <p:nvPr/>
        </p:nvPicPr>
        <p:blipFill>
          <a:blip r:embed="rId3"/>
          <a:stretch/>
        </p:blipFill>
        <p:spPr>
          <a:xfrm>
            <a:off x="359532" y="2888940"/>
            <a:ext cx="6120680" cy="2333290"/>
          </a:xfrm>
          <a:prstGeom prst="rect">
            <a:avLst/>
          </a:prstGeom>
          <a:ln>
            <a:noFill/>
          </a:ln>
        </p:spPr>
      </p:pic>
      <p:pic>
        <p:nvPicPr>
          <p:cNvPr id="44" name="Picture 6"/>
          <p:cNvPicPr/>
          <p:nvPr/>
        </p:nvPicPr>
        <p:blipFill>
          <a:blip r:embed="rId4"/>
          <a:stretch/>
        </p:blipFill>
        <p:spPr>
          <a:xfrm>
            <a:off x="6925995" y="2816932"/>
            <a:ext cx="1786465" cy="2477306"/>
          </a:xfrm>
          <a:prstGeom prst="rect">
            <a:avLst/>
          </a:prstGeom>
          <a:ln>
            <a:noFill/>
          </a:ln>
        </p:spPr>
      </p:pic>
      <p:pic>
        <p:nvPicPr>
          <p:cNvPr id="45" name="Picture 11"/>
          <p:cNvPicPr/>
          <p:nvPr/>
        </p:nvPicPr>
        <p:blipFill>
          <a:blip r:embed="rId5"/>
          <a:stretch/>
        </p:blipFill>
        <p:spPr>
          <a:xfrm>
            <a:off x="503640" y="5806880"/>
            <a:ext cx="3800424" cy="739024"/>
          </a:xfrm>
          <a:prstGeom prst="rect">
            <a:avLst/>
          </a:prstGeom>
          <a:ln>
            <a:noFill/>
          </a:ln>
        </p:spPr>
      </p:pic>
      <p:pic>
        <p:nvPicPr>
          <p:cNvPr id="46" name="Picture 24"/>
          <p:cNvPicPr/>
          <p:nvPr/>
        </p:nvPicPr>
        <p:blipFill>
          <a:blip r:embed="rId6"/>
          <a:stretch/>
        </p:blipFill>
        <p:spPr>
          <a:xfrm>
            <a:off x="4824360" y="5481228"/>
            <a:ext cx="3996112" cy="13154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853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Databases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Other databases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238509" y="944724"/>
            <a:ext cx="8689975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u="sng" dirty="0">
              <a:solidFill>
                <a:srgbClr val="008080"/>
              </a:solidFill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Allen Brain Observatory: in vivo activity in mouse visual cortex</a:t>
            </a:r>
          </a:p>
          <a:p>
            <a:pPr lvl="1" eaLnBrk="0" hangingPunct="0"/>
            <a:r>
              <a:rPr lang="en-US" altLang="en-US" sz="2000" dirty="0">
                <a:latin typeface="Calibri" pitchFamily="34" charset="0"/>
              </a:rPr>
              <a:t>	</a:t>
            </a:r>
            <a:r>
              <a:rPr lang="en-US" altLang="en-US" sz="2000" dirty="0">
                <a:latin typeface="Calibri" pitchFamily="34" charset="0"/>
                <a:hlinkClick r:id="rId2"/>
              </a:rPr>
              <a:t>http://observatory.brain-map.org/visualcoding</a:t>
            </a:r>
            <a:endParaRPr lang="en-US" altLang="en-US" sz="2000" dirty="0">
              <a:latin typeface="Calibri" pitchFamily="34" charset="0"/>
            </a:endParaRPr>
          </a:p>
          <a:p>
            <a:pPr lvl="1" eaLnBrk="0" hangingPunct="0"/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CRCNS.org: neurophysiological and </a:t>
            </a:r>
            <a:r>
              <a:rPr lang="en-US" altLang="en-US" sz="2000" dirty="0" err="1">
                <a:latin typeface="Calibri" pitchFamily="34" charset="0"/>
              </a:rPr>
              <a:t>behavioural</a:t>
            </a:r>
            <a:r>
              <a:rPr lang="en-US" altLang="en-US" sz="2000" dirty="0">
                <a:latin typeface="Calibri" pitchFamily="34" charset="0"/>
              </a:rPr>
              <a:t> data from a variety of species</a:t>
            </a:r>
          </a:p>
          <a:p>
            <a:pPr lvl="1" eaLnBrk="0" hangingPunct="0"/>
            <a:r>
              <a:rPr lang="en-US" altLang="en-US" sz="2000" dirty="0">
                <a:latin typeface="Calibri" pitchFamily="34" charset="0"/>
              </a:rPr>
              <a:t>	</a:t>
            </a:r>
            <a:r>
              <a:rPr lang="en-US" altLang="en-US" sz="2000" dirty="0" smtClean="0">
                <a:latin typeface="Calibri" pitchFamily="34" charset="0"/>
                <a:hlinkClick r:id="rId3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3"/>
              </a:rPr>
              <a:t>//crcns.org</a:t>
            </a:r>
            <a:endParaRPr lang="en-US" altLang="en-US" sz="2000" dirty="0">
              <a:latin typeface="Calibri" pitchFamily="34" charset="0"/>
            </a:endParaRPr>
          </a:p>
          <a:p>
            <a:pPr lvl="1" eaLnBrk="0" hangingPunct="0"/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Hippocampome.org: </a:t>
            </a:r>
            <a:r>
              <a:rPr lang="en-GB" altLang="en-US" sz="2000" dirty="0">
                <a:latin typeface="Calibri" pitchFamily="34" charset="0"/>
              </a:rPr>
              <a:t>23,238 Pieces of Knowledge (</a:t>
            </a:r>
            <a:r>
              <a:rPr lang="en-GB" altLang="en-US" sz="2000" dirty="0" err="1">
                <a:latin typeface="Calibri" pitchFamily="34" charset="0"/>
              </a:rPr>
              <a:t>PoK</a:t>
            </a:r>
            <a:r>
              <a:rPr lang="en-GB" altLang="en-US" sz="2000" dirty="0">
                <a:latin typeface="Calibri" pitchFamily="34" charset="0"/>
              </a:rPr>
              <a:t>) and 30,035 Pieces of Evidence (PoE)</a:t>
            </a:r>
            <a:r>
              <a:rPr lang="en-US" altLang="en-US" sz="2000" dirty="0">
                <a:latin typeface="Calibri" pitchFamily="34" charset="0"/>
              </a:rPr>
              <a:t> about rodent hippocampal neurons</a:t>
            </a:r>
          </a:p>
          <a:p>
            <a:pPr lvl="1" eaLnBrk="0" hangingPunct="0"/>
            <a:r>
              <a:rPr lang="en-US" altLang="en-US" sz="2000" dirty="0">
                <a:latin typeface="Calibri" pitchFamily="34" charset="0"/>
              </a:rPr>
              <a:t>	</a:t>
            </a:r>
            <a:r>
              <a:rPr lang="en-US" altLang="en-US" sz="2000" dirty="0" smtClean="0">
                <a:latin typeface="Calibri" pitchFamily="34" charset="0"/>
                <a:hlinkClick r:id="rId4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4"/>
              </a:rPr>
              <a:t>//hippocampome.org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Ion Channel Genealogy: ion channel database with ~4000 NEURON models and interactive </a:t>
            </a:r>
            <a:r>
              <a:rPr lang="en-US" altLang="en-US" sz="2000" dirty="0" err="1">
                <a:latin typeface="Calibri" pitchFamily="34" charset="0"/>
              </a:rPr>
              <a:t>visualisations</a:t>
            </a:r>
            <a:endParaRPr lang="en-US" altLang="en-US" sz="2000" dirty="0">
              <a:latin typeface="Calibri" pitchFamily="34" charset="0"/>
            </a:endParaRPr>
          </a:p>
          <a:p>
            <a:pPr lvl="1" eaLnBrk="0" hangingPunct="0"/>
            <a:r>
              <a:rPr lang="en-US" altLang="en-US" sz="2000" dirty="0">
                <a:latin typeface="Calibri" pitchFamily="34" charset="0"/>
              </a:rPr>
              <a:t>	</a:t>
            </a:r>
            <a:r>
              <a:rPr lang="en-US" altLang="en-US" sz="2000" dirty="0" smtClean="0">
                <a:latin typeface="Calibri" pitchFamily="34" charset="0"/>
                <a:hlinkClick r:id="rId5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5"/>
              </a:rPr>
              <a:t>//icg.neurotheory.ox.ac.uk</a:t>
            </a:r>
            <a:endParaRPr lang="en-US" altLang="en-US" sz="2000" dirty="0">
              <a:latin typeface="Calibri" pitchFamily="34" charset="0"/>
            </a:endParaRPr>
          </a:p>
          <a:p>
            <a:pPr lvl="1"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5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872716"/>
            <a:ext cx="8689975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Simulators</a:t>
            </a:r>
            <a:endParaRPr lang="en-US" altLang="en-US" dirty="0"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Reaction-diffusion </a:t>
            </a:r>
            <a:r>
              <a:rPr lang="en-US" altLang="en-US" dirty="0" err="1">
                <a:latin typeface="Calibri" pitchFamily="34" charset="0"/>
              </a:rPr>
              <a:t>modelling</a:t>
            </a:r>
            <a:r>
              <a:rPr lang="en-US" altLang="en-US" dirty="0"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Databases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Interoperability frameworks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Other sources of information 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764704"/>
            <a:ext cx="8689975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Simulators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Reaction-diffusion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modelling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Databases</a:t>
            </a: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Interoperability frameworks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Other sources of information 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Generation and analysis of neuronal morphologies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TREES toolbox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985952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//www.treestoolbox.org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Software for the semi-automatic reconstruction, analysis and </a:t>
            </a:r>
            <a:r>
              <a:rPr lang="en-US" altLang="en-US" sz="2000" dirty="0" err="1">
                <a:latin typeface="Calibri" pitchFamily="34" charset="0"/>
              </a:rPr>
              <a:t>visualisation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of neuronal morphologies from image stacks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Can generate new synthetic neuronal trees based on existing ones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Freely distributed MATLAB code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577934" y="3027357"/>
            <a:ext cx="5711941" cy="367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Generation and analysis of neuronal morphologies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CX3D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16732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//www.ini.uzh.ch/~amw/seco/cx3d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Tool for simulating the growth of cortex in 3D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Simulates division and migration of cells and growth of axonal and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 </a:t>
            </a:r>
            <a:r>
              <a:rPr lang="en-US" altLang="en-US" sz="2000" dirty="0" err="1">
                <a:latin typeface="Calibri" pitchFamily="34" charset="0"/>
              </a:rPr>
              <a:t>dendritic</a:t>
            </a:r>
            <a:r>
              <a:rPr lang="en-US" altLang="en-US" sz="2000" dirty="0">
                <a:latin typeface="Calibri" pitchFamily="34" charset="0"/>
              </a:rPr>
              <a:t> trees along chemical gradients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New: parallel version CX3Dp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833525" y="3123538"/>
            <a:ext cx="5108122" cy="373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Generation and analysis of neuronal morphologies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</a:rPr>
              <a:t>NeuroDevSim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16732"/>
            <a:ext cx="8293931" cy="53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https://cns-oist.github.io/NeuroDevSim/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index.html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400" dirty="0">
              <a:latin typeface="Calibri" pitchFamily="34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b="1" dirty="0">
                <a:latin typeface="Calibri" pitchFamily="34" charset="0"/>
              </a:rPr>
              <a:t>Growth of 3D neuronal morphologies: </a:t>
            </a:r>
            <a:r>
              <a:rPr lang="en-US" altLang="en-US" sz="2000" dirty="0">
                <a:latin typeface="Calibri" pitchFamily="34" charset="0"/>
              </a:rPr>
              <a:t>neurons grow starting from a soma that can sprout dendrites and axons. Growth is embodied in fronts which mimic the functionality of growth cones: they can elongate, branch or terminate</a:t>
            </a:r>
            <a:r>
              <a:rPr lang="en-US" altLang="en-US" sz="2000" dirty="0" smtClean="0">
                <a:latin typeface="Calibri" pitchFamily="34" charset="0"/>
              </a:rPr>
              <a:t>.</a:t>
            </a:r>
          </a:p>
          <a:p>
            <a:pPr marL="342900" indent="-342900" eaLnBrk="0" hangingPunct="0">
              <a:buFont typeface="Arial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b="1" dirty="0">
                <a:latin typeface="Calibri" pitchFamily="34" charset="0"/>
              </a:rPr>
              <a:t>Cell migration: </a:t>
            </a:r>
            <a:r>
              <a:rPr lang="en-US" altLang="en-US" sz="2000" dirty="0" err="1">
                <a:latin typeface="Calibri" pitchFamily="34" charset="0"/>
              </a:rPr>
              <a:t>somata</a:t>
            </a:r>
            <a:r>
              <a:rPr lang="en-US" altLang="en-US" sz="2000" dirty="0">
                <a:latin typeface="Calibri" pitchFamily="34" charset="0"/>
              </a:rPr>
              <a:t> can migrate before sprouting dendrites. They can make a trailing axon during this migration</a:t>
            </a:r>
            <a:r>
              <a:rPr lang="en-US" altLang="en-US" sz="2000" dirty="0" smtClean="0">
                <a:latin typeface="Calibri" pitchFamily="34" charset="0"/>
              </a:rPr>
              <a:t>.</a:t>
            </a:r>
          </a:p>
          <a:p>
            <a:pPr marL="342900" indent="-342900" eaLnBrk="0" hangingPunct="0">
              <a:buFont typeface="Arial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b="1" dirty="0">
                <a:latin typeface="Calibri" pitchFamily="34" charset="0"/>
              </a:rPr>
              <a:t>Microcircuits:</a:t>
            </a:r>
            <a:r>
              <a:rPr lang="en-US" altLang="en-US" sz="2000" dirty="0">
                <a:latin typeface="Calibri" pitchFamily="34" charset="0"/>
              </a:rPr>
              <a:t> neurons are generated together in a simulated volume. With the addition of connections rules and synapses circuits emerge</a:t>
            </a:r>
            <a:r>
              <a:rPr lang="en-US" altLang="en-US" sz="2000" dirty="0" smtClean="0">
                <a:latin typeface="Calibri" pitchFamily="34" charset="0"/>
              </a:rPr>
              <a:t>.</a:t>
            </a:r>
          </a:p>
          <a:p>
            <a:pPr marL="342900" indent="-342900" eaLnBrk="0" hangingPunct="0">
              <a:buFont typeface="Arial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altLang="en-US" sz="2000" b="1" dirty="0">
                <a:latin typeface="Calibri" pitchFamily="34" charset="0"/>
              </a:rPr>
              <a:t>Interactions: </a:t>
            </a:r>
            <a:r>
              <a:rPr lang="en-US" altLang="en-US" sz="2000" dirty="0">
                <a:latin typeface="Calibri" pitchFamily="34" charset="0"/>
              </a:rPr>
              <a:t>growth can be influenced by environmental cues. Most obvious is guidance through repulsion or attraction by other neurons or chemical cues. Existing structures can block growth: physical overlap between structures is not allowed.</a:t>
            </a:r>
          </a:p>
        </p:txBody>
      </p:sp>
    </p:spTree>
    <p:extLst>
      <p:ext uri="{BB962C8B-B14F-4D97-AF65-F5344CB8AC3E}">
        <p14:creationId xmlns:p14="http://schemas.microsoft.com/office/powerpoint/2010/main" val="11798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764704"/>
            <a:ext cx="8689975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Simulators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Reaction-diffusion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modelling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Databases</a:t>
            </a: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Interoperability frameworks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Other sources of information 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Interoperability frameworks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neuroConstruct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395536" y="980728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//www.neuroConstruct.org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Software for the development, </a:t>
            </a:r>
            <a:r>
              <a:rPr lang="en-US" altLang="en-US" sz="2000" dirty="0" err="1">
                <a:latin typeface="Calibri" pitchFamily="34" charset="0"/>
              </a:rPr>
              <a:t>visualisation</a:t>
            </a:r>
            <a:r>
              <a:rPr lang="en-US" altLang="en-US" sz="2000" dirty="0">
                <a:latin typeface="Calibri" pitchFamily="34" charset="0"/>
              </a:rPr>
              <a:t> and analysis of biologically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detailed neuronal networks in 3D space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Automatic generation of scripts for NEURON, GENESIS, MOOSE, PSICS, </a:t>
            </a:r>
            <a:r>
              <a:rPr lang="en-US" altLang="en-US" sz="2000" dirty="0" err="1">
                <a:latin typeface="Calibri" pitchFamily="34" charset="0"/>
              </a:rPr>
              <a:t>PyNN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799692" y="2708920"/>
            <a:ext cx="5040212" cy="398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Interoperability frameworks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PyNN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647564" y="962070"/>
            <a:ext cx="86899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https://neuralensemble.org/PyNN/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Python API for creating neural network simulations 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Write script once then use on multiple simulators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(NEURON, NEST, Brian, Spinnaker, </a:t>
            </a:r>
            <a:r>
              <a:rPr lang="en-US" altLang="en-US" sz="2000" dirty="0" err="1">
                <a:latin typeface="Calibri" pitchFamily="34" charset="0"/>
              </a:rPr>
              <a:t>BrainScaleS</a:t>
            </a:r>
            <a:r>
              <a:rPr lang="en-US" altLang="en-US" sz="2000" dirty="0">
                <a:latin typeface="Calibri" pitchFamily="34" charset="0"/>
              </a:rPr>
              <a:t> neuromorphic hardware)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Mainly </a:t>
            </a:r>
            <a:r>
              <a:rPr lang="en-US" altLang="en-US" sz="2000" dirty="0" err="1">
                <a:latin typeface="Calibri" pitchFamily="34" charset="0"/>
              </a:rPr>
              <a:t>focussed</a:t>
            </a:r>
            <a:r>
              <a:rPr lang="en-US" altLang="en-US" sz="2000" dirty="0">
                <a:latin typeface="Calibri" pitchFamily="34" charset="0"/>
              </a:rPr>
              <a:t> on large scale networks of simple neuron models 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Used by the Human Brain Project for </a:t>
            </a:r>
            <a:r>
              <a:rPr lang="en-US" altLang="en-US" sz="2000" dirty="0" err="1">
                <a:latin typeface="Calibri" pitchFamily="34" charset="0"/>
              </a:rPr>
              <a:t>neuromorphic</a:t>
            </a:r>
            <a:r>
              <a:rPr lang="en-US" altLang="en-US" sz="2000" dirty="0">
                <a:latin typeface="Calibri" pitchFamily="34" charset="0"/>
              </a:rPr>
              <a:t> computing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243012" y="3214718"/>
            <a:ext cx="8469448" cy="345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Interoperability frameworks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NeuroML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16732"/>
            <a:ext cx="86899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//www.neuroml.org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XML based simulator-independent model description language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Aim is to facilitate the exchange of models between researchers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Description of models of neuronal systems at multiple scales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Development of </a:t>
            </a:r>
            <a:r>
              <a:rPr lang="en-US" altLang="en-US" sz="2000" dirty="0" err="1">
                <a:latin typeface="Calibri" pitchFamily="34" charset="0"/>
              </a:rPr>
              <a:t>NeuroML</a:t>
            </a:r>
            <a:r>
              <a:rPr lang="en-US" altLang="en-US" sz="2000" dirty="0">
                <a:latin typeface="Calibri" pitchFamily="34" charset="0"/>
              </a:rPr>
              <a:t> 2.0 is well under way (based on Low Entropy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Model Specification LEMS) but </a:t>
            </a:r>
            <a:r>
              <a:rPr lang="en-US" altLang="en-US" sz="2000" dirty="0" err="1">
                <a:latin typeface="Calibri" pitchFamily="34" charset="0"/>
              </a:rPr>
              <a:t>NeuroML</a:t>
            </a:r>
            <a:r>
              <a:rPr lang="en-US" altLang="en-US" sz="2000" dirty="0">
                <a:latin typeface="Calibri" pitchFamily="34" charset="0"/>
              </a:rPr>
              <a:t> 1.8 still more widely supported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6" name="Picture 1"/>
          <p:cNvPicPr/>
          <p:nvPr/>
        </p:nvPicPr>
        <p:blipFill>
          <a:blip r:embed="rId3"/>
          <a:stretch/>
        </p:blipFill>
        <p:spPr>
          <a:xfrm>
            <a:off x="1367644" y="2276872"/>
            <a:ext cx="8748972" cy="553388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Interoperability frameworks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MUSIC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//software.incf.org/software/music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C++ library implementing an API that </a:t>
            </a:r>
            <a:r>
              <a:rPr lang="en-GB" sz="2000" dirty="0">
                <a:latin typeface="Calibri" pitchFamily="34" charset="0"/>
              </a:rPr>
              <a:t>allows neuronal network</a:t>
            </a:r>
          </a:p>
          <a:p>
            <a:pPr eaLnBrk="0" hangingPunct="0"/>
            <a:r>
              <a:rPr lang="en-GB" sz="2000" dirty="0">
                <a:latin typeface="Calibri" pitchFamily="34" charset="0"/>
              </a:rPr>
              <a:t>  simulators to exchange data during runtime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GB" sz="2000" dirty="0">
                <a:latin typeface="Calibri" pitchFamily="34" charset="0"/>
              </a:rPr>
              <a:t> Can for example be used to run part of a simulation in NEST and </a:t>
            </a:r>
          </a:p>
          <a:p>
            <a:pPr eaLnBrk="0" hangingPunct="0"/>
            <a:r>
              <a:rPr lang="en-GB" sz="2000" dirty="0">
                <a:latin typeface="Calibri" pitchFamily="34" charset="0"/>
              </a:rPr>
              <a:t>  part in MOOSE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" name="Picture 3" descr="imus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3284984"/>
            <a:ext cx="3377195" cy="3132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Support for interoperability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496436" cy="499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NEURON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//www.neuron.yale.edu/neuron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3"/>
              </a:rPr>
              <a:t>https://nrn.readthedocs.io/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Model specification: hoc and Python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Powerful GUI allows simulations with intermediate degree of complexity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without scripting (</a:t>
            </a:r>
            <a:r>
              <a:rPr lang="en-US" altLang="en-US" sz="2000" dirty="0" err="1">
                <a:latin typeface="Calibri" pitchFamily="34" charset="0"/>
              </a:rPr>
              <a:t>CellBuilder</a:t>
            </a:r>
            <a:r>
              <a:rPr lang="en-US" altLang="en-US" sz="2000" dirty="0">
                <a:latin typeface="Calibri" pitchFamily="34" charset="0"/>
              </a:rPr>
              <a:t>, </a:t>
            </a:r>
            <a:r>
              <a:rPr lang="en-US" altLang="en-US" sz="2000" dirty="0" err="1">
                <a:latin typeface="Calibri" pitchFamily="34" charset="0"/>
              </a:rPr>
              <a:t>ChannelBuilder</a:t>
            </a:r>
            <a:r>
              <a:rPr lang="en-US" altLang="en-US" sz="2000" dirty="0">
                <a:latin typeface="Calibri" pitchFamily="34" charset="0"/>
              </a:rPr>
              <a:t>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Tools for </a:t>
            </a:r>
            <a:r>
              <a:rPr lang="en-US" altLang="en-US" sz="2000" dirty="0" err="1">
                <a:latin typeface="Calibri" pitchFamily="34" charset="0"/>
              </a:rPr>
              <a:t>optimisation</a:t>
            </a:r>
            <a:r>
              <a:rPr lang="en-US" altLang="en-US" sz="2000" dirty="0">
                <a:latin typeface="Calibri" pitchFamily="34" charset="0"/>
              </a:rPr>
              <a:t> (</a:t>
            </a:r>
            <a:r>
              <a:rPr lang="en-US" altLang="en-US" sz="2000" dirty="0" err="1">
                <a:latin typeface="Calibri" pitchFamily="34" charset="0"/>
              </a:rPr>
              <a:t>MultiRunFitter</a:t>
            </a:r>
            <a:r>
              <a:rPr lang="en-US" altLang="en-US" sz="2000" dirty="0">
                <a:latin typeface="Calibri" pitchFamily="34" charset="0"/>
              </a:rPr>
              <a:t>) and analysis (</a:t>
            </a:r>
            <a:r>
              <a:rPr lang="en-US" altLang="en-US" sz="2000" dirty="0" err="1">
                <a:latin typeface="Calibri" pitchFamily="34" charset="0"/>
              </a:rPr>
              <a:t>ModelView</a:t>
            </a:r>
            <a:r>
              <a:rPr lang="en-US" altLang="en-US" sz="2000" dirty="0" smtClean="0">
                <a:latin typeface="Calibri" pitchFamily="34" charset="0"/>
              </a:rPr>
              <a:t>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 smtClean="0">
                <a:latin typeface="Calibri" pitchFamily="34" charset="0"/>
              </a:rPr>
              <a:t>rxd</a:t>
            </a:r>
            <a:r>
              <a:rPr lang="en-US" altLang="en-US" sz="2000" dirty="0" smtClean="0">
                <a:latin typeface="Calibri" pitchFamily="34" charset="0"/>
              </a:rPr>
              <a:t> reaction-diffusion </a:t>
            </a:r>
            <a:r>
              <a:rPr lang="en-US" altLang="en-US" sz="2000" dirty="0" err="1" smtClean="0">
                <a:latin typeface="Calibri" pitchFamily="34" charset="0"/>
              </a:rPr>
              <a:t>modelling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Compiled language (NMODL) provides flexibility to add new elements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such as ion channels, ion concentrations, plastic synapses, artificial cells, …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Event-driven </a:t>
            </a:r>
            <a:r>
              <a:rPr lang="en-US" altLang="en-US" sz="2000" dirty="0">
                <a:latin typeface="Calibri" pitchFamily="34" charset="0"/>
              </a:rPr>
              <a:t>system for simulation of simple spiking neurons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Support for parallel simulations, GPU support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Large user community (&gt; 1600 forum and mailing list subscribers)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Courses: 5-day summer course, 1-day presentation at </a:t>
            </a:r>
            <a:r>
              <a:rPr lang="en-US" altLang="en-US" sz="2000" dirty="0" err="1">
                <a:latin typeface="Calibri" pitchFamily="34" charset="0"/>
              </a:rPr>
              <a:t>SfN</a:t>
            </a:r>
            <a:r>
              <a:rPr lang="en-US" altLang="en-US" sz="2000" dirty="0">
                <a:latin typeface="Calibri" pitchFamily="34" charset="0"/>
              </a:rPr>
              <a:t> meeting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The NEURON Book, Carnevale &amp; Hines, Cambridge University Press, 2006</a:t>
            </a:r>
          </a:p>
          <a:p>
            <a:pPr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Network modelling in NEURON is facilitated by </a:t>
            </a:r>
            <a:r>
              <a:rPr lang="en-US" altLang="en-US" sz="2000" dirty="0" err="1">
                <a:latin typeface="Calibri" pitchFamily="34" charset="0"/>
              </a:rPr>
              <a:t>NetPyNE</a:t>
            </a: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//netpyne.org/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hangingPunct="0"/>
            <a:r>
              <a:rPr lang="en-US" altLang="en-US" dirty="0">
                <a:latin typeface="Calibri" pitchFamily="34" charset="0"/>
              </a:rPr>
              <a:t> </a:t>
            </a:r>
            <a:r>
              <a:rPr lang="en-US" altLang="en-US" sz="2000" dirty="0"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Types of resources for neuronal </a:t>
            </a:r>
            <a:r>
              <a:rPr lang="en-US" altLang="en-US" sz="2800" dirty="0" err="1">
                <a:solidFill>
                  <a:schemeClr val="bg1"/>
                </a:solidFill>
              </a:rPr>
              <a:t>modelling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764704"/>
            <a:ext cx="8689975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Simulators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Conductance-based multi-compartmental models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Abstract neuronal models, large scale simulations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Reaction-diffusion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modelling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, simulations of intracellular processes</a:t>
            </a:r>
          </a:p>
          <a:p>
            <a:pPr lvl="1" eaLnBrk="0" hangingPunct="0">
              <a:buFont typeface="Arial" pitchFamily="34" charset="0"/>
              <a:buChar char="•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General purpose software, custom-built simulations</a:t>
            </a:r>
          </a:p>
          <a:p>
            <a:pPr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Databases</a:t>
            </a: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Tools for the generation and analysis of neuronal morphologies</a:t>
            </a: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solidFill>
                <a:schemeClr val="bg1">
                  <a:lumMod val="50000"/>
                </a:schemeClr>
              </a:solidFill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Interoperability frameworks</a:t>
            </a: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marL="0" lvl="1"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Other sources of information </a:t>
            </a:r>
            <a:endParaRPr lang="en-US" altLang="en-US" dirty="0">
              <a:latin typeface="Calibri" pitchFamily="34" charset="0"/>
            </a:endParaRPr>
          </a:p>
          <a:p>
            <a:pPr lvl="1" eaLnBrk="0" hangingPunct="0"/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 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Organization for Computational Neurosciences (OCNS)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0223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//www.cnsorg.org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804D535-7C59-48EE-8870-DFB0CA8A5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78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INCF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52736"/>
            <a:ext cx="868997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www.incf.org/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4BB2F2C-F045-4873-820A-F1A1BABF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15927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87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NeuralEnsemble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52736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//neuralensemble.org</a:t>
            </a:r>
            <a:r>
              <a:rPr lang="en-US" altLang="en-US" sz="2000" dirty="0">
                <a:latin typeface="Calibri" pitchFamily="34" charset="0"/>
              </a:rPr>
              <a:t/>
            </a:r>
            <a:br>
              <a:rPr lang="en-US" altLang="en-US" sz="2000" dirty="0">
                <a:latin typeface="Calibri" pitchFamily="34" charset="0"/>
              </a:rPr>
            </a:br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Community based initiative for open-source software development in computational neuroscience, </a:t>
            </a:r>
            <a:r>
              <a:rPr lang="en-US" altLang="en-US" sz="2000" dirty="0" err="1">
                <a:latin typeface="Calibri" pitchFamily="34" charset="0"/>
              </a:rPr>
              <a:t>organises</a:t>
            </a:r>
            <a:r>
              <a:rPr lang="en-US" altLang="en-US" sz="2000" dirty="0">
                <a:latin typeface="Calibri" pitchFamily="34" charset="0"/>
              </a:rPr>
              <a:t> Code Jam workshops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6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2" y="2708920"/>
            <a:ext cx="4932288" cy="3853196"/>
          </a:xfrm>
          <a:prstGeom prst="rect">
            <a:avLst/>
          </a:prstGeom>
        </p:spPr>
      </p:pic>
      <p:pic>
        <p:nvPicPr>
          <p:cNvPr id="7" name="Image 2" descr="J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653592"/>
            <a:ext cx="3963851" cy="3963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Neuroscience Gateway (NSG)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52736"/>
            <a:ext cx="86899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http://www.nsgportal.org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Freely available high performance computing resource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5" name="Picture 14"/>
          <p:cNvPicPr/>
          <p:nvPr/>
        </p:nvPicPr>
        <p:blipFill>
          <a:blip r:embed="rId3"/>
          <a:stretch/>
        </p:blipFill>
        <p:spPr>
          <a:xfrm>
            <a:off x="755576" y="2420888"/>
            <a:ext cx="924120" cy="91620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5519096" y="2589008"/>
            <a:ext cx="1259280" cy="67140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4"/>
          <p:cNvSpPr/>
          <p:nvPr/>
        </p:nvSpPr>
        <p:spPr>
          <a:xfrm>
            <a:off x="5603336" y="2589008"/>
            <a:ext cx="109116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Browser interface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5603336" y="4940888"/>
            <a:ext cx="1259280" cy="105084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6"/>
          <p:cNvSpPr/>
          <p:nvPr/>
        </p:nvSpPr>
        <p:spPr>
          <a:xfrm>
            <a:off x="5603336" y="4940888"/>
            <a:ext cx="1259280" cy="79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RESTful web services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5519096" y="3764768"/>
            <a:ext cx="1259280" cy="503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8"/>
          <p:cNvSpPr/>
          <p:nvPr/>
        </p:nvSpPr>
        <p:spPr>
          <a:xfrm>
            <a:off x="5603336" y="3764768"/>
            <a:ext cx="1091160" cy="32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NSG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9"/>
          <p:cNvSpPr/>
          <p:nvPr/>
        </p:nvSpPr>
        <p:spPr>
          <a:xfrm>
            <a:off x="6191216" y="4268768"/>
            <a:ext cx="360" cy="67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0"/>
          <p:cNvSpPr/>
          <p:nvPr/>
        </p:nvSpPr>
        <p:spPr>
          <a:xfrm>
            <a:off x="6191216" y="3260768"/>
            <a:ext cx="360" cy="503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1"/>
          <p:cNvSpPr/>
          <p:nvPr/>
        </p:nvSpPr>
        <p:spPr>
          <a:xfrm>
            <a:off x="4763456" y="5780768"/>
            <a:ext cx="839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2"/>
          <p:cNvSpPr/>
          <p:nvPr/>
        </p:nvSpPr>
        <p:spPr>
          <a:xfrm flipV="1">
            <a:off x="1697336" y="2924168"/>
            <a:ext cx="382104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3"/>
          <p:cNvSpPr/>
          <p:nvPr/>
        </p:nvSpPr>
        <p:spPr>
          <a:xfrm>
            <a:off x="1403576" y="4184888"/>
            <a:ext cx="75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4"/>
          <p:cNvSpPr/>
          <p:nvPr/>
        </p:nvSpPr>
        <p:spPr>
          <a:xfrm>
            <a:off x="1403576" y="3680888"/>
            <a:ext cx="75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5"/>
          <p:cNvSpPr/>
          <p:nvPr/>
        </p:nvSpPr>
        <p:spPr>
          <a:xfrm>
            <a:off x="1403576" y="5024768"/>
            <a:ext cx="75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6"/>
          <p:cNvSpPr/>
          <p:nvPr/>
        </p:nvSpPr>
        <p:spPr>
          <a:xfrm>
            <a:off x="1403576" y="5688968"/>
            <a:ext cx="755280" cy="6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17"/>
          <p:cNvSpPr/>
          <p:nvPr/>
        </p:nvSpPr>
        <p:spPr>
          <a:xfrm flipV="1">
            <a:off x="1403576" y="3337088"/>
            <a:ext cx="360" cy="235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8"/>
          <p:cNvSpPr/>
          <p:nvPr/>
        </p:nvSpPr>
        <p:spPr>
          <a:xfrm>
            <a:off x="7031096" y="2672888"/>
            <a:ext cx="1343160" cy="5608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HPC resource 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CustomShape 19"/>
          <p:cNvSpPr/>
          <p:nvPr/>
        </p:nvSpPr>
        <p:spPr>
          <a:xfrm>
            <a:off x="7283096" y="3764768"/>
            <a:ext cx="1259280" cy="59544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0"/>
          <p:cNvSpPr/>
          <p:nvPr/>
        </p:nvSpPr>
        <p:spPr>
          <a:xfrm>
            <a:off x="7282016" y="3775928"/>
            <a:ext cx="126036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HPC resource 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CustomShape 21"/>
          <p:cNvSpPr/>
          <p:nvPr/>
        </p:nvSpPr>
        <p:spPr>
          <a:xfrm>
            <a:off x="7283096" y="4940888"/>
            <a:ext cx="1259280" cy="5799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2"/>
          <p:cNvSpPr/>
          <p:nvPr/>
        </p:nvSpPr>
        <p:spPr>
          <a:xfrm>
            <a:off x="7282016" y="4964288"/>
            <a:ext cx="1260360" cy="55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HPC resource3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CustomShape 23"/>
          <p:cNvSpPr/>
          <p:nvPr/>
        </p:nvSpPr>
        <p:spPr>
          <a:xfrm flipV="1">
            <a:off x="6779096" y="3260048"/>
            <a:ext cx="503280" cy="54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24"/>
          <p:cNvSpPr/>
          <p:nvPr/>
        </p:nvSpPr>
        <p:spPr>
          <a:xfrm>
            <a:off x="6779096" y="4184888"/>
            <a:ext cx="503280" cy="75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25"/>
          <p:cNvSpPr/>
          <p:nvPr/>
        </p:nvSpPr>
        <p:spPr>
          <a:xfrm>
            <a:off x="6779096" y="4016768"/>
            <a:ext cx="503280" cy="4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" name="Picture 36"/>
          <p:cNvPicPr/>
          <p:nvPr/>
        </p:nvPicPr>
        <p:blipFill>
          <a:blip r:embed="rId4"/>
          <a:stretch/>
        </p:blipFill>
        <p:spPr>
          <a:xfrm>
            <a:off x="2242736" y="4044128"/>
            <a:ext cx="2436120" cy="475920"/>
          </a:xfrm>
          <a:prstGeom prst="rect">
            <a:avLst/>
          </a:prstGeom>
          <a:ln>
            <a:noFill/>
          </a:ln>
        </p:spPr>
      </p:pic>
      <p:pic>
        <p:nvPicPr>
          <p:cNvPr id="30" name="Picture 37"/>
          <p:cNvPicPr/>
          <p:nvPr/>
        </p:nvPicPr>
        <p:blipFill>
          <a:blip r:embed="rId5"/>
          <a:stretch/>
        </p:blipFill>
        <p:spPr>
          <a:xfrm>
            <a:off x="2159576" y="3464528"/>
            <a:ext cx="2267280" cy="467640"/>
          </a:xfrm>
          <a:prstGeom prst="rect">
            <a:avLst/>
          </a:prstGeom>
          <a:ln>
            <a:noFill/>
          </a:ln>
        </p:spPr>
      </p:pic>
      <p:pic>
        <p:nvPicPr>
          <p:cNvPr id="31" name="Picture 38"/>
          <p:cNvPicPr/>
          <p:nvPr/>
        </p:nvPicPr>
        <p:blipFill>
          <a:blip r:embed="rId6"/>
          <a:stretch/>
        </p:blipFill>
        <p:spPr>
          <a:xfrm>
            <a:off x="2368466" y="4604648"/>
            <a:ext cx="1343880" cy="689040"/>
          </a:xfrm>
          <a:prstGeom prst="rect">
            <a:avLst/>
          </a:prstGeom>
          <a:ln>
            <a:noFill/>
          </a:ln>
        </p:spPr>
      </p:pic>
      <p:sp>
        <p:nvSpPr>
          <p:cNvPr id="32" name="CustomShape 26"/>
          <p:cNvSpPr/>
          <p:nvPr/>
        </p:nvSpPr>
        <p:spPr>
          <a:xfrm>
            <a:off x="2243456" y="2592968"/>
            <a:ext cx="3023280" cy="32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NSG user interface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" name="Picture 6"/>
          <p:cNvPicPr/>
          <p:nvPr/>
        </p:nvPicPr>
        <p:blipFill>
          <a:blip r:embed="rId7"/>
          <a:stretch/>
        </p:blipFill>
        <p:spPr>
          <a:xfrm>
            <a:off x="2700386" y="5386298"/>
            <a:ext cx="805860" cy="811800"/>
          </a:xfrm>
          <a:prstGeom prst="rect">
            <a:avLst/>
          </a:prstGeom>
          <a:ln>
            <a:noFill/>
          </a:ln>
        </p:spPr>
      </p:pic>
      <p:sp>
        <p:nvSpPr>
          <p:cNvPr id="34" name="CustomShape 27"/>
          <p:cNvSpPr/>
          <p:nvPr/>
        </p:nvSpPr>
        <p:spPr>
          <a:xfrm flipH="1" flipV="1">
            <a:off x="1738736" y="3259328"/>
            <a:ext cx="3443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28"/>
          <p:cNvSpPr/>
          <p:nvPr/>
        </p:nvSpPr>
        <p:spPr>
          <a:xfrm>
            <a:off x="1907576" y="2921648"/>
            <a:ext cx="3023280" cy="32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550" b="1" strike="noStrike" spc="-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Programmatic access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CustomShape 29"/>
          <p:cNvSpPr/>
          <p:nvPr/>
        </p:nvSpPr>
        <p:spPr>
          <a:xfrm>
            <a:off x="2159576" y="4016768"/>
            <a:ext cx="2603160" cy="23511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30"/>
          <p:cNvSpPr/>
          <p:nvPr/>
        </p:nvSpPr>
        <p:spPr>
          <a:xfrm rot="16200000">
            <a:off x="3182921" y="4754813"/>
            <a:ext cx="2592000" cy="6342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Noto Sans CJK SC Regular"/>
              </a:rPr>
              <a:t>Other Neuroscience community projects</a:t>
            </a:r>
            <a:endParaRPr lang="en-GB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1"/>
          <p:cNvSpPr/>
          <p:nvPr/>
        </p:nvSpPr>
        <p:spPr>
          <a:xfrm rot="16200000" flipH="1">
            <a:off x="4349096" y="4107848"/>
            <a:ext cx="2086200" cy="419400"/>
          </a:xfrm>
          <a:prstGeom prst="bentConnector2">
            <a:avLst/>
          </a:prstGeom>
          <a:noFill/>
          <a:ln w="28440">
            <a:solidFill>
              <a:srgbClr val="00B050"/>
            </a:solidFill>
            <a:round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8813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smtClean="0">
                <a:solidFill>
                  <a:schemeClr val="bg1"/>
                </a:solidFill>
              </a:rPr>
              <a:t>EBRAINS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287524" y="1052736"/>
            <a:ext cx="86899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/ebrains.eu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 smtClean="0">
                <a:latin typeface="Calibri" pitchFamily="34" charset="0"/>
              </a:rPr>
              <a:t>Open Research Infrastructure, </a:t>
            </a:r>
            <a:r>
              <a:rPr lang="en-US" altLang="en-US" sz="2000" dirty="0">
                <a:latin typeface="Calibri" pitchFamily="34" charset="0"/>
              </a:rPr>
              <a:t>t</a:t>
            </a:r>
            <a:r>
              <a:rPr lang="en-US" altLang="en-US" sz="2000" dirty="0" smtClean="0">
                <a:latin typeface="Calibri" pitchFamily="34" charset="0"/>
              </a:rPr>
              <a:t>ools </a:t>
            </a:r>
            <a:r>
              <a:rPr lang="en-US" altLang="en-US" sz="2000" dirty="0">
                <a:latin typeface="Calibri" pitchFamily="34" charset="0"/>
              </a:rPr>
              <a:t>from the Human Brain Project platforms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323528" y="4277164"/>
            <a:ext cx="2633040" cy="48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3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DejaVu Sans"/>
              </a:rPr>
              <a:t>High Performance Analytics and Computing (HPAC)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3453728" y="4263124"/>
            <a:ext cx="2090160" cy="52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30" b="0" i="1" strike="noStrike" spc="26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Neuromorphic Computing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5"/>
          <p:cNvSpPr/>
          <p:nvPr/>
        </p:nvSpPr>
        <p:spPr>
          <a:xfrm>
            <a:off x="908168" y="1832044"/>
            <a:ext cx="1931040" cy="2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629" b="0" i="1" strike="noStrike" spc="26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Neuroinformatics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6"/>
          <p:cNvSpPr/>
          <p:nvPr/>
        </p:nvSpPr>
        <p:spPr>
          <a:xfrm>
            <a:off x="7030688" y="4401004"/>
            <a:ext cx="1358640" cy="30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3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Neurorobotics</a:t>
            </a:r>
            <a:r>
              <a:rPr lang="en-GB" sz="137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Picture 8"/>
          <p:cNvPicPr/>
          <p:nvPr/>
        </p:nvPicPr>
        <p:blipFill>
          <a:blip r:embed="rId3"/>
          <a:stretch/>
        </p:blipFill>
        <p:spPr>
          <a:xfrm>
            <a:off x="3530048" y="2446204"/>
            <a:ext cx="2563560" cy="1557720"/>
          </a:xfrm>
          <a:prstGeom prst="rect">
            <a:avLst/>
          </a:prstGeom>
          <a:ln>
            <a:noFill/>
          </a:ln>
        </p:spPr>
      </p:pic>
      <p:pic>
        <p:nvPicPr>
          <p:cNvPr id="44" name="Picture 9"/>
          <p:cNvPicPr/>
          <p:nvPr/>
        </p:nvPicPr>
        <p:blipFill>
          <a:blip r:embed="rId4"/>
          <a:stretch/>
        </p:blipFill>
        <p:spPr>
          <a:xfrm>
            <a:off x="354488" y="2405884"/>
            <a:ext cx="2920680" cy="1657800"/>
          </a:xfrm>
          <a:prstGeom prst="rect">
            <a:avLst/>
          </a:prstGeom>
          <a:ln>
            <a:noFill/>
          </a:ln>
        </p:spPr>
      </p:pic>
      <p:pic>
        <p:nvPicPr>
          <p:cNvPr id="45" name="Picture 10"/>
          <p:cNvPicPr/>
          <p:nvPr/>
        </p:nvPicPr>
        <p:blipFill>
          <a:blip r:embed="rId5"/>
          <a:stretch/>
        </p:blipFill>
        <p:spPr>
          <a:xfrm>
            <a:off x="6597248" y="2481484"/>
            <a:ext cx="2314440" cy="1731960"/>
          </a:xfrm>
          <a:prstGeom prst="rect">
            <a:avLst/>
          </a:prstGeom>
          <a:ln>
            <a:noFill/>
          </a:ln>
        </p:spPr>
      </p:pic>
      <p:sp>
        <p:nvSpPr>
          <p:cNvPr id="46" name="CustomShape 7"/>
          <p:cNvSpPr/>
          <p:nvPr/>
        </p:nvSpPr>
        <p:spPr>
          <a:xfrm>
            <a:off x="3899048" y="1833844"/>
            <a:ext cx="1721160" cy="2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629" b="0" i="1" strike="noStrike" spc="26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Brain Simulation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8"/>
          <p:cNvSpPr/>
          <p:nvPr/>
        </p:nvSpPr>
        <p:spPr>
          <a:xfrm>
            <a:off x="6807488" y="1862284"/>
            <a:ext cx="1820160" cy="29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629" b="0" i="1" strike="noStrike" spc="26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PGothic"/>
              </a:rPr>
              <a:t>Medical Informatics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13"/>
          <p:cNvPicPr/>
          <p:nvPr/>
        </p:nvPicPr>
        <p:blipFill>
          <a:blip r:embed="rId6"/>
          <a:stretch/>
        </p:blipFill>
        <p:spPr>
          <a:xfrm>
            <a:off x="405248" y="4939924"/>
            <a:ext cx="2619000" cy="1748520"/>
          </a:xfrm>
          <a:prstGeom prst="rect">
            <a:avLst/>
          </a:prstGeom>
          <a:ln>
            <a:noFill/>
          </a:ln>
        </p:spPr>
      </p:pic>
      <p:pic>
        <p:nvPicPr>
          <p:cNvPr id="49" name="Picture 14"/>
          <p:cNvPicPr/>
          <p:nvPr/>
        </p:nvPicPr>
        <p:blipFill>
          <a:blip r:embed="rId7"/>
          <a:stretch/>
        </p:blipFill>
        <p:spPr>
          <a:xfrm>
            <a:off x="3278768" y="4877644"/>
            <a:ext cx="2566080" cy="1827720"/>
          </a:xfrm>
          <a:prstGeom prst="rect">
            <a:avLst/>
          </a:prstGeom>
          <a:ln>
            <a:noFill/>
          </a:ln>
        </p:spPr>
      </p:pic>
      <p:pic>
        <p:nvPicPr>
          <p:cNvPr id="50" name="Picture 15"/>
          <p:cNvPicPr/>
          <p:nvPr/>
        </p:nvPicPr>
        <p:blipFill>
          <a:blip r:embed="rId8"/>
          <a:stretch/>
        </p:blipFill>
        <p:spPr>
          <a:xfrm>
            <a:off x="6228184" y="4939924"/>
            <a:ext cx="2764576" cy="1606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56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Open Source Brain Initiative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041347"/>
            <a:ext cx="86899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GB" sz="2000" dirty="0" smtClean="0">
                <a:hlinkClick r:id="rId2"/>
              </a:rPr>
              <a:t>https:</a:t>
            </a:r>
            <a:r>
              <a:rPr lang="en-GB" sz="2000" dirty="0">
                <a:hlinkClick r:id="rId2"/>
              </a:rPr>
              <a:t>//www.opensourcebrain.org/</a:t>
            </a:r>
            <a:endParaRPr lang="en-GB" sz="2000" dirty="0"/>
          </a:p>
          <a:p>
            <a:pPr eaLnBrk="0" hangingPunct="0"/>
            <a:endParaRPr lang="en-GB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Open Source Brain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3570697" y="2782100"/>
            <a:ext cx="2087494" cy="2079483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370296" y="1943609"/>
            <a:ext cx="2450925" cy="2785854"/>
          </a:xfrm>
          <a:custGeom>
            <a:avLst/>
            <a:gdLst/>
            <a:ahLst/>
            <a:cxnLst/>
            <a:rect l="0" t="0" r="r" b="b"/>
            <a:pathLst>
              <a:path w="7137" h="8367">
                <a:moveTo>
                  <a:pt x="283" y="0"/>
                </a:moveTo>
                <a:cubicBezTo>
                  <a:pt x="141" y="0"/>
                  <a:pt x="0" y="141"/>
                  <a:pt x="0" y="283"/>
                </a:cubicBezTo>
                <a:lnTo>
                  <a:pt x="0" y="8082"/>
                </a:lnTo>
                <a:cubicBezTo>
                  <a:pt x="0" y="8224"/>
                  <a:pt x="141" y="8366"/>
                  <a:pt x="283" y="8366"/>
                </a:cubicBezTo>
                <a:lnTo>
                  <a:pt x="6852" y="8366"/>
                </a:lnTo>
                <a:cubicBezTo>
                  <a:pt x="6994" y="8366"/>
                  <a:pt x="7136" y="8224"/>
                  <a:pt x="7136" y="8082"/>
                </a:cubicBezTo>
                <a:lnTo>
                  <a:pt x="7136" y="283"/>
                </a:lnTo>
                <a:cubicBezTo>
                  <a:pt x="7136" y="141"/>
                  <a:pt x="6994" y="0"/>
                  <a:pt x="6852" y="0"/>
                </a:cubicBezTo>
                <a:lnTo>
                  <a:pt x="283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Neocortex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Mainen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(1995)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L5 Pyramidal cell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Rothman et al. (2010)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L5 Pyramidal cell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Hay et al (2011)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L5 Pyramidal cell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Traub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(2005)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L2/3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Pyr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(FRB/RS), L4SS,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L5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Pyr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(IB/RS), L6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Pyr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Deep &amp; superficial basket,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axo-axonic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&amp; LTS interneurons,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Cortical column network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model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6649056" y="1916832"/>
            <a:ext cx="2423444" cy="2646312"/>
          </a:xfrm>
          <a:custGeom>
            <a:avLst/>
            <a:gdLst/>
            <a:ahLst/>
            <a:cxnLst/>
            <a:rect l="0" t="0" r="r" b="b"/>
            <a:pathLst>
              <a:path w="7057" h="8410">
                <a:moveTo>
                  <a:pt x="214" y="0"/>
                </a:moveTo>
                <a:cubicBezTo>
                  <a:pt x="107" y="0"/>
                  <a:pt x="0" y="107"/>
                  <a:pt x="0" y="214"/>
                </a:cubicBezTo>
                <a:lnTo>
                  <a:pt x="0" y="8194"/>
                </a:lnTo>
                <a:cubicBezTo>
                  <a:pt x="0" y="8301"/>
                  <a:pt x="107" y="8409"/>
                  <a:pt x="214" y="8409"/>
                </a:cubicBezTo>
                <a:lnTo>
                  <a:pt x="6841" y="8409"/>
                </a:lnTo>
                <a:cubicBezTo>
                  <a:pt x="6948" y="8409"/>
                  <a:pt x="7056" y="8301"/>
                  <a:pt x="7056" y="8194"/>
                </a:cubicBezTo>
                <a:lnTo>
                  <a:pt x="7056" y="214"/>
                </a:lnTo>
                <a:cubicBezTo>
                  <a:pt x="7056" y="107"/>
                  <a:pt x="6948" y="0"/>
                  <a:pt x="6841" y="0"/>
                </a:cubicBezTo>
                <a:lnTo>
                  <a:pt x="214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Cerebellum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Maex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Schutter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(1998)	</a:t>
            </a: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Granule cell layer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Steuber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Saviane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based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on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Berends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(2005)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Granule cell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Vervaeke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(2010)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Golgi cell network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Solinas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(2007a,b)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Granule cell, Golgi cell</a:t>
            </a: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Schutter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Bower (1994)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Purkinje cell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Steuber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(2011)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Cerebellar nucleus neuron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4"/>
          <p:cNvSpPr/>
          <p:nvPr/>
        </p:nvSpPr>
        <p:spPr>
          <a:xfrm>
            <a:off x="3658176" y="1541379"/>
            <a:ext cx="2593136" cy="699044"/>
          </a:xfrm>
          <a:custGeom>
            <a:avLst/>
            <a:gdLst/>
            <a:ahLst/>
            <a:cxnLst/>
            <a:rect l="0" t="0" r="r" b="b"/>
            <a:pathLst>
              <a:path w="7551" h="2101">
                <a:moveTo>
                  <a:pt x="90" y="0"/>
                </a:moveTo>
                <a:cubicBezTo>
                  <a:pt x="45" y="0"/>
                  <a:pt x="0" y="45"/>
                  <a:pt x="0" y="90"/>
                </a:cubicBezTo>
                <a:lnTo>
                  <a:pt x="0" y="2009"/>
                </a:lnTo>
                <a:cubicBezTo>
                  <a:pt x="0" y="2054"/>
                  <a:pt x="45" y="2100"/>
                  <a:pt x="90" y="2100"/>
                </a:cubicBezTo>
                <a:lnTo>
                  <a:pt x="7459" y="2100"/>
                </a:lnTo>
                <a:cubicBezTo>
                  <a:pt x="7504" y="2100"/>
                  <a:pt x="7550" y="2054"/>
                  <a:pt x="7550" y="2009"/>
                </a:cubicBezTo>
                <a:lnTo>
                  <a:pt x="7550" y="90"/>
                </a:lnTo>
                <a:cubicBezTo>
                  <a:pt x="7550" y="45"/>
                  <a:pt x="7504" y="0"/>
                  <a:pt x="7459" y="0"/>
                </a:cubicBezTo>
                <a:lnTo>
                  <a:pt x="90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Olfactory Bulb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Migliore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 (2014)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Olf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Bulb network model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5"/>
          <p:cNvSpPr/>
          <p:nvPr/>
        </p:nvSpPr>
        <p:spPr>
          <a:xfrm>
            <a:off x="2291256" y="5962170"/>
            <a:ext cx="2864507" cy="854573"/>
          </a:xfrm>
          <a:custGeom>
            <a:avLst/>
            <a:gdLst/>
            <a:ahLst/>
            <a:cxnLst/>
            <a:rect l="0" t="0" r="r" b="b"/>
            <a:pathLst>
              <a:path w="8341" h="2568">
                <a:moveTo>
                  <a:pt x="101" y="0"/>
                </a:moveTo>
                <a:cubicBezTo>
                  <a:pt x="50" y="0"/>
                  <a:pt x="0" y="50"/>
                  <a:pt x="0" y="101"/>
                </a:cubicBezTo>
                <a:lnTo>
                  <a:pt x="0" y="2465"/>
                </a:lnTo>
                <a:cubicBezTo>
                  <a:pt x="0" y="2516"/>
                  <a:pt x="50" y="2567"/>
                  <a:pt x="101" y="2567"/>
                </a:cubicBezTo>
                <a:lnTo>
                  <a:pt x="8238" y="2567"/>
                </a:lnTo>
                <a:cubicBezTo>
                  <a:pt x="8289" y="2567"/>
                  <a:pt x="8340" y="2516"/>
                  <a:pt x="8340" y="2465"/>
                </a:cubicBezTo>
                <a:lnTo>
                  <a:pt x="8340" y="101"/>
                </a:lnTo>
                <a:cubicBezTo>
                  <a:pt x="8340" y="50"/>
                  <a:pt x="8289" y="0"/>
                  <a:pt x="8238" y="0"/>
                </a:cubicBezTo>
                <a:lnTo>
                  <a:pt x="101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Thalamus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Traub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(2005)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Thalamocortical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relay cell,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Nucleus reticularis thalami cell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35496" y="5097418"/>
            <a:ext cx="2081654" cy="1072046"/>
          </a:xfrm>
          <a:custGeom>
            <a:avLst/>
            <a:gdLst/>
            <a:ahLst/>
            <a:cxnLst/>
            <a:rect l="0" t="0" r="r" b="b"/>
            <a:pathLst>
              <a:path w="6061" h="3221">
                <a:moveTo>
                  <a:pt x="127" y="0"/>
                </a:moveTo>
                <a:cubicBezTo>
                  <a:pt x="63" y="0"/>
                  <a:pt x="0" y="63"/>
                  <a:pt x="0" y="127"/>
                </a:cubicBezTo>
                <a:lnTo>
                  <a:pt x="0" y="3092"/>
                </a:lnTo>
                <a:cubicBezTo>
                  <a:pt x="0" y="3156"/>
                  <a:pt x="63" y="3220"/>
                  <a:pt x="127" y="3220"/>
                </a:cubicBezTo>
                <a:lnTo>
                  <a:pt x="5933" y="3220"/>
                </a:lnTo>
                <a:cubicBezTo>
                  <a:pt x="5996" y="3220"/>
                  <a:pt x="6060" y="3156"/>
                  <a:pt x="6060" y="3092"/>
                </a:cubicBezTo>
                <a:lnTo>
                  <a:pt x="6060" y="127"/>
                </a:lnTo>
                <a:cubicBezTo>
                  <a:pt x="6060" y="63"/>
                  <a:pt x="5996" y="0"/>
                  <a:pt x="5933" y="0"/>
                </a:cubicBezTo>
                <a:lnTo>
                  <a:pt x="127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Hippocampus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Migliore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al. (2005)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</a:t>
            </a: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CA1 Pyramidal cell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Bezaire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 al (2017)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Full scale CA1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2696256" y="3312905"/>
            <a:ext cx="1129795" cy="107238"/>
          </a:xfrm>
          <a:custGeom>
            <a:avLst/>
            <a:gdLst/>
            <a:ahLst/>
            <a:cxnLst/>
            <a:rect l="l" t="t" r="r" b="b"/>
            <a:pathLst>
              <a:path w="3287" h="321">
                <a:moveTo>
                  <a:pt x="0" y="321"/>
                </a:moveTo>
                <a:lnTo>
                  <a:pt x="3287" y="0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8"/>
          <p:cNvSpPr/>
          <p:nvPr/>
        </p:nvSpPr>
        <p:spPr>
          <a:xfrm>
            <a:off x="4689936" y="2280502"/>
            <a:ext cx="369614" cy="806282"/>
          </a:xfrm>
          <a:custGeom>
            <a:avLst/>
            <a:gdLst/>
            <a:ahLst/>
            <a:cxnLst/>
            <a:rect l="l" t="t" r="r" b="b"/>
            <a:pathLst>
              <a:path w="2459" h="3661">
                <a:moveTo>
                  <a:pt x="2459" y="0"/>
                </a:moveTo>
                <a:lnTo>
                  <a:pt x="0" y="3661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9"/>
          <p:cNvSpPr/>
          <p:nvPr/>
        </p:nvSpPr>
        <p:spPr>
          <a:xfrm>
            <a:off x="2145096" y="4301498"/>
            <a:ext cx="1536165" cy="787965"/>
          </a:xfrm>
          <a:custGeom>
            <a:avLst/>
            <a:gdLst/>
            <a:ahLst/>
            <a:cxnLst/>
            <a:rect l="l" t="t" r="r" b="b"/>
            <a:pathLst>
              <a:path w="6441" h="3394">
                <a:moveTo>
                  <a:pt x="0" y="3394"/>
                </a:moveTo>
                <a:lnTo>
                  <a:pt x="6441" y="0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0"/>
          <p:cNvSpPr/>
          <p:nvPr/>
        </p:nvSpPr>
        <p:spPr>
          <a:xfrm>
            <a:off x="3297096" y="4765520"/>
            <a:ext cx="917165" cy="1187943"/>
          </a:xfrm>
          <a:custGeom>
            <a:avLst/>
            <a:gdLst/>
            <a:ahLst/>
            <a:cxnLst/>
            <a:rect l="l" t="t" r="r" b="b"/>
            <a:pathLst>
              <a:path w="1577" h="4918">
                <a:moveTo>
                  <a:pt x="0" y="4918"/>
                </a:moveTo>
                <a:lnTo>
                  <a:pt x="1577" y="0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1"/>
          <p:cNvSpPr/>
          <p:nvPr/>
        </p:nvSpPr>
        <p:spPr>
          <a:xfrm>
            <a:off x="5195016" y="3681558"/>
            <a:ext cx="1461623" cy="405306"/>
          </a:xfrm>
          <a:custGeom>
            <a:avLst/>
            <a:gdLst/>
            <a:ahLst/>
            <a:cxnLst/>
            <a:rect l="l" t="t" r="r" b="b"/>
            <a:pathLst>
              <a:path w="4089" h="214">
                <a:moveTo>
                  <a:pt x="4089" y="0"/>
                </a:moveTo>
                <a:lnTo>
                  <a:pt x="0" y="214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2"/>
          <p:cNvSpPr/>
          <p:nvPr/>
        </p:nvSpPr>
        <p:spPr>
          <a:xfrm>
            <a:off x="6222096" y="4893484"/>
            <a:ext cx="2608251" cy="847579"/>
          </a:xfrm>
          <a:custGeom>
            <a:avLst/>
            <a:gdLst/>
            <a:ahLst/>
            <a:cxnLst/>
            <a:rect l="0" t="0" r="r" b="b"/>
            <a:pathLst>
              <a:path w="7595" h="2547">
                <a:moveTo>
                  <a:pt x="109" y="0"/>
                </a:moveTo>
                <a:cubicBezTo>
                  <a:pt x="54" y="0"/>
                  <a:pt x="0" y="54"/>
                  <a:pt x="0" y="109"/>
                </a:cubicBezTo>
                <a:lnTo>
                  <a:pt x="0" y="2436"/>
                </a:lnTo>
                <a:cubicBezTo>
                  <a:pt x="0" y="2491"/>
                  <a:pt x="54" y="2546"/>
                  <a:pt x="109" y="2546"/>
                </a:cubicBezTo>
                <a:lnTo>
                  <a:pt x="7484" y="2546"/>
                </a:lnTo>
                <a:cubicBezTo>
                  <a:pt x="7539" y="2546"/>
                  <a:pt x="7594" y="2491"/>
                  <a:pt x="7594" y="2436"/>
                </a:cubicBezTo>
                <a:lnTo>
                  <a:pt x="7594" y="109"/>
                </a:lnTo>
                <a:cubicBezTo>
                  <a:pt x="7594" y="54"/>
                  <a:pt x="7539" y="0"/>
                  <a:pt x="7484" y="0"/>
                </a:cubicBezTo>
                <a:lnTo>
                  <a:pt x="109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neuron models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Izhikevich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(2003)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Morris &amp;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Lecar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(1981)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FitzHugh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&amp; </a:t>
            </a: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Nagumo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(1969)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13"/>
          <p:cNvSpPr/>
          <p:nvPr/>
        </p:nvSpPr>
        <p:spPr>
          <a:xfrm flipH="1">
            <a:off x="5070096" y="4447077"/>
            <a:ext cx="1134605" cy="509546"/>
          </a:xfrm>
          <a:custGeom>
            <a:avLst/>
            <a:gdLst/>
            <a:ahLst/>
            <a:cxnLst/>
            <a:rect l="l" t="t" r="r" b="b"/>
            <a:pathLst>
              <a:path w="1577" h="4918">
                <a:moveTo>
                  <a:pt x="0" y="4918"/>
                </a:moveTo>
                <a:lnTo>
                  <a:pt x="1577" y="0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4"/>
          <p:cNvSpPr/>
          <p:nvPr/>
        </p:nvSpPr>
        <p:spPr>
          <a:xfrm>
            <a:off x="5769577" y="6095739"/>
            <a:ext cx="2834278" cy="699044"/>
          </a:xfrm>
          <a:custGeom>
            <a:avLst/>
            <a:gdLst/>
            <a:ahLst/>
            <a:cxnLst/>
            <a:rect l="0" t="0" r="r" b="b"/>
            <a:pathLst>
              <a:path w="8253" h="2101">
                <a:moveTo>
                  <a:pt x="90" y="0"/>
                </a:moveTo>
                <a:cubicBezTo>
                  <a:pt x="45" y="0"/>
                  <a:pt x="0" y="45"/>
                  <a:pt x="0" y="90"/>
                </a:cubicBezTo>
                <a:lnTo>
                  <a:pt x="0" y="2009"/>
                </a:lnTo>
                <a:cubicBezTo>
                  <a:pt x="0" y="2054"/>
                  <a:pt x="45" y="2100"/>
                  <a:pt x="90" y="2100"/>
                </a:cubicBezTo>
                <a:lnTo>
                  <a:pt x="8161" y="2100"/>
                </a:lnTo>
                <a:cubicBezTo>
                  <a:pt x="8206" y="2100"/>
                  <a:pt x="8252" y="2054"/>
                  <a:pt x="8252" y="2009"/>
                </a:cubicBezTo>
                <a:lnTo>
                  <a:pt x="8252" y="90"/>
                </a:lnTo>
                <a:cubicBezTo>
                  <a:pt x="8252" y="45"/>
                  <a:pt x="8206" y="0"/>
                  <a:pt x="8161" y="0"/>
                </a:cubicBezTo>
                <a:lnTo>
                  <a:pt x="90" y="0"/>
                </a:lnTo>
              </a:path>
            </a:pathLst>
          </a:custGeom>
          <a:solidFill>
            <a:srgbClr val="CFE7E5"/>
          </a:solidFill>
          <a:ln w="1080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5400" tIns="50400" rIns="95400" bIns="50400"/>
          <a:lstStyle/>
          <a:p>
            <a:pPr algn="ctr"/>
            <a:r>
              <a:rPr lang="en-GB" sz="1400" b="1" strike="noStrike" spc="-1" dirty="0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 </a:t>
            </a:r>
            <a:r>
              <a:rPr lang="en-GB" sz="1400" b="1" strike="noStrike" spc="-1" dirty="0" err="1">
                <a:solidFill>
                  <a:srgbClr val="B80047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elegans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OpenWorm</a:t>
            </a: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project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302 cell connectome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</a:pPr>
            <a:r>
              <a:rPr lang="en-GB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buClr>
                <a:srgbClr val="000000"/>
              </a:buClr>
              <a:buSzPct val="45000"/>
            </a:pPr>
            <a:r>
              <a:rPr lang="en-GB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 dirty="0">
                <a:solidFill>
                  <a:srgbClr val="CFE7E5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15"/>
          <p:cNvSpPr/>
          <p:nvPr/>
        </p:nvSpPr>
        <p:spPr>
          <a:xfrm flipH="1">
            <a:off x="4683096" y="4675606"/>
            <a:ext cx="1181322" cy="1389097"/>
          </a:xfrm>
          <a:custGeom>
            <a:avLst/>
            <a:gdLst/>
            <a:ahLst/>
            <a:cxnLst/>
            <a:rect l="l" t="t" r="r" b="b"/>
            <a:pathLst>
              <a:path w="1577" h="4918">
                <a:moveTo>
                  <a:pt x="0" y="4918"/>
                </a:moveTo>
                <a:lnTo>
                  <a:pt x="1577" y="0"/>
                </a:lnTo>
              </a:path>
            </a:pathLst>
          </a:custGeom>
          <a:noFill/>
          <a:ln w="36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</a:rPr>
              <a:t>ReScience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345138" y="1052736"/>
            <a:ext cx="86899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 smtClean="0">
                <a:latin typeface="Calibri" pitchFamily="34" charset="0"/>
                <a:hlinkClick r:id="rId2"/>
              </a:rPr>
              <a:t>https:</a:t>
            </a:r>
            <a:r>
              <a:rPr lang="en-US" altLang="en-US" sz="2000" dirty="0">
                <a:latin typeface="Calibri" pitchFamily="34" charset="0"/>
                <a:hlinkClick r:id="rId2"/>
              </a:rPr>
              <a:t>//rescience.github.io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739800" y="1376772"/>
            <a:ext cx="7900652" cy="5498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60840" rIns="90000" bIns="45000"/>
          <a:lstStyle/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Journal Philosophy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ReScience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 is a peer-reviewed journal that targets computational research and encourages the explicit </a:t>
            </a:r>
            <a:r>
              <a:rPr lang="en-GB" sz="1800" b="0" u="sng" strike="noStrike" spc="-1" dirty="0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  <a:hlinkClick r:id="rId3"/>
              </a:rPr>
              <a:t>replication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 of already published research, promoting new and open-source implementations in order to ensure that the original research is </a:t>
            </a:r>
            <a:r>
              <a:rPr lang="en-GB" sz="1800" b="0" u="sng" strike="noStrike" spc="-1" dirty="0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  <a:hlinkClick r:id="rId3"/>
              </a:rPr>
              <a:t>reproducible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.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To achieve this goal, the whole publishing chain is radically different from other traditional scientific journals. </a:t>
            </a:r>
            <a:r>
              <a:rPr lang="en-GB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ReScience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 lives on </a:t>
            </a:r>
            <a:r>
              <a:rPr lang="en-GB" sz="1800" b="0" u="sng" strike="noStrike" spc="-1" dirty="0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  <a:hlinkClick r:id="rId4"/>
              </a:rPr>
              <a:t>GitHub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 where each new implementation of a computational study is made available together with comments, explanations and tests. Each submission takes the form of a pull request that is publicly reviewed and tested in order to guarantee that any researcher can re-use it.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Publishing fees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None.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Other information sources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Mailing lists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</a:rPr>
              <a:t>connectionists</a:t>
            </a:r>
          </a:p>
          <a:p>
            <a:pPr eaLnBrk="0" hangingPunct="0"/>
            <a:endParaRPr lang="en-US" altLang="en-US" sz="2000" dirty="0">
              <a:latin typeface="Calibri" pitchFamily="34" charset="0"/>
              <a:hlinkClick r:id="rId2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  <a:hlinkClick r:id="rId3"/>
              </a:rPr>
              <a:t>https://mailman.srv.cs.cmu.edu/mailman/listinfo/connectionists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comp-</a:t>
            </a:r>
            <a:r>
              <a:rPr lang="en-US" altLang="en-US" sz="2000" dirty="0" err="1">
                <a:latin typeface="Calibri" pitchFamily="34" charset="0"/>
              </a:rPr>
              <a:t>neuro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  <a:hlinkClick r:id="rId2"/>
            </a:endParaRPr>
          </a:p>
          <a:p>
            <a:pPr eaLnBrk="0" hangingPunct="0"/>
            <a:r>
              <a:rPr lang="en-US" altLang="en-US" sz="2000" dirty="0">
                <a:latin typeface="Calibri" pitchFamily="34" charset="0"/>
                <a:hlinkClick r:id="rId4"/>
              </a:rPr>
              <a:t>https://lists.cnsorg.org/hyperkitty/list/comp-neuro@lists.cnsorg.org</a:t>
            </a:r>
            <a:r>
              <a:rPr lang="en-US" altLang="en-US" sz="2000" dirty="0" smtClean="0">
                <a:latin typeface="Calibri" pitchFamily="34" charset="0"/>
                <a:hlinkClick r:id="rId4"/>
              </a:rPr>
              <a:t>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39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5533bd449_0_17"/>
          <p:cNvSpPr txBox="1"/>
          <p:nvPr/>
        </p:nvSpPr>
        <p:spPr>
          <a:xfrm>
            <a:off x="0" y="0"/>
            <a:ext cx="9144000" cy="9543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Simulators for conductance-based models</a:t>
            </a:r>
            <a:endParaRPr sz="2800" b="0" i="0" u="none" strike="noStrike" cap="none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NetPyNE</a:t>
            </a:r>
            <a:endParaRPr dirty="0"/>
          </a:p>
        </p:txBody>
      </p:sp>
      <p:sp>
        <p:nvSpPr>
          <p:cNvPr id="85" name="Google Shape;85;g3b5533bd449_0_17"/>
          <p:cNvSpPr txBox="1"/>
          <p:nvPr/>
        </p:nvSpPr>
        <p:spPr>
          <a:xfrm>
            <a:off x="562550" y="1111375"/>
            <a:ext cx="81486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https://netpyne.org</a:t>
            </a:r>
            <a:r>
              <a:rPr lang="en-US" sz="2000" u="sng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NetPyNE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000" b="1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Net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works using </a:t>
            </a:r>
            <a:r>
              <a:rPr lang="en-US" sz="2000" b="1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Py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thon and </a:t>
            </a:r>
            <a:r>
              <a:rPr lang="en-US" sz="2000" b="1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NE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URON) is a Python package to facilitate simulation of biological neuronal networks using the NEURON:</a:t>
            </a:r>
            <a:endParaRPr sz="2000" dirty="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Char char="-"/>
            </a:pP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create declarative description of the model</a:t>
            </a:r>
            <a:endParaRPr sz="2000" dirty="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Char char="-"/>
            </a:pP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run parallel </a:t>
            </a:r>
            <a:r>
              <a:rPr lang="en-US" sz="2000" dirty="0" smtClean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simulations 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using NEURON</a:t>
            </a:r>
            <a:endParaRPr sz="2000" dirty="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Char char="-"/>
            </a:pPr>
            <a:r>
              <a:rPr lang="en-US" sz="2000" dirty="0" smtClean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analyze </a:t>
            </a: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and visualize results</a:t>
            </a:r>
            <a:endParaRPr sz="2000" dirty="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Calibri"/>
              <a:buChar char="-"/>
            </a:pP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run parameter optimization</a:t>
            </a:r>
            <a:endParaRPr sz="2000" dirty="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g3b5533bd449_0_17"/>
          <p:cNvPicPr preferRelativeResize="0"/>
          <p:nvPr/>
        </p:nvPicPr>
        <p:blipFill rotWithShape="1">
          <a:blip r:embed="rId4">
            <a:alphaModFix/>
          </a:blip>
          <a:srcRect l="29639" r="29720"/>
          <a:stretch/>
        </p:blipFill>
        <p:spPr>
          <a:xfrm>
            <a:off x="6034819" y="3095400"/>
            <a:ext cx="2474630" cy="3478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g3b5533bd449_0_17"/>
          <p:cNvGrpSpPr/>
          <p:nvPr/>
        </p:nvGrpSpPr>
        <p:grpSpPr>
          <a:xfrm>
            <a:off x="688616" y="3970956"/>
            <a:ext cx="4803047" cy="2602935"/>
            <a:chOff x="742325" y="1218675"/>
            <a:chExt cx="4555674" cy="2468875"/>
          </a:xfrm>
        </p:grpSpPr>
        <p:pic>
          <p:nvPicPr>
            <p:cNvPr id="88" name="Google Shape;88;g3b5533bd449_0_17"/>
            <p:cNvPicPr preferRelativeResize="0"/>
            <p:nvPr/>
          </p:nvPicPr>
          <p:blipFill rotWithShape="1">
            <a:blip r:embed="rId5">
              <a:alphaModFix/>
            </a:blip>
            <a:srcRect l="3390" t="4734"/>
            <a:stretch/>
          </p:blipFill>
          <p:spPr>
            <a:xfrm>
              <a:off x="742325" y="1218675"/>
              <a:ext cx="4555674" cy="246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g3b5533bd449_0_17"/>
            <p:cNvPicPr preferRelativeResize="0"/>
            <p:nvPr/>
          </p:nvPicPr>
          <p:blipFill rotWithShape="1">
            <a:blip r:embed="rId6">
              <a:alphaModFix/>
            </a:blip>
            <a:srcRect r="7663" b="11197"/>
            <a:stretch/>
          </p:blipFill>
          <p:spPr>
            <a:xfrm>
              <a:off x="782225" y="1314950"/>
              <a:ext cx="3486326" cy="23349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583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2800" dirty="0" err="1" smtClean="0">
                <a:solidFill>
                  <a:schemeClr val="bg1"/>
                </a:solidFill>
              </a:rPr>
              <a:t>LFPy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https://lfpy.readthedocs.io</a:t>
            </a:r>
            <a:r>
              <a:rPr lang="en-US" altLang="en-US" sz="2000" dirty="0" smtClean="0">
                <a:latin typeface="Calibri" pitchFamily="34" charset="0"/>
                <a:hlinkClick r:id="rId2"/>
              </a:rPr>
              <a:t>/</a:t>
            </a:r>
            <a:endParaRPr lang="en-US" altLang="en-US" sz="2000" dirty="0" smtClean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A </a:t>
            </a:r>
            <a:r>
              <a:rPr lang="en-US" altLang="en-US" sz="2000" dirty="0">
                <a:latin typeface="Calibri" pitchFamily="34" charset="0"/>
              </a:rPr>
              <a:t>tool for biophysical simulation of extracellular potentials </a:t>
            </a:r>
            <a:r>
              <a:rPr lang="en-US" altLang="en-US" sz="2000" dirty="0" smtClean="0">
                <a:latin typeface="Calibri" pitchFamily="34" charset="0"/>
              </a:rPr>
              <a:t>generated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  by </a:t>
            </a:r>
            <a:r>
              <a:rPr lang="en-US" altLang="en-US" sz="2000" dirty="0">
                <a:latin typeface="Calibri" pitchFamily="34" charset="0"/>
              </a:rPr>
              <a:t>detailed model neurons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Python-based and built on top of NEURON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 smtClean="0">
                <a:latin typeface="Calibri" pitchFamily="34" charset="0"/>
              </a:rPr>
              <a:t>LFPy</a:t>
            </a:r>
            <a:r>
              <a:rPr lang="en-US" altLang="en-US" sz="2000" dirty="0" smtClean="0">
                <a:latin typeface="Calibri" pitchFamily="34" charset="0"/>
              </a:rPr>
              <a:t> 2.x computes </a:t>
            </a:r>
            <a:r>
              <a:rPr lang="en-US" altLang="en-US" sz="2000" dirty="0">
                <a:latin typeface="Calibri" pitchFamily="34" charset="0"/>
              </a:rPr>
              <a:t>extracellular spikes, LFP, </a:t>
            </a:r>
            <a:r>
              <a:rPr lang="en-US" altLang="en-US" sz="2000" dirty="0" err="1">
                <a:latin typeface="Calibri" pitchFamily="34" charset="0"/>
              </a:rPr>
              <a:t>ECoG</a:t>
            </a:r>
            <a:r>
              <a:rPr lang="en-US" altLang="en-US" sz="2000" dirty="0">
                <a:latin typeface="Calibri" pitchFamily="34" charset="0"/>
              </a:rPr>
              <a:t>, </a:t>
            </a:r>
            <a:r>
              <a:rPr lang="en-US" altLang="en-US" sz="2000" dirty="0" smtClean="0">
                <a:latin typeface="Calibri" pitchFamily="34" charset="0"/>
              </a:rPr>
              <a:t>EEG </a:t>
            </a:r>
            <a:r>
              <a:rPr lang="en-US" altLang="en-US" sz="2000" dirty="0">
                <a:latin typeface="Calibri" pitchFamily="34" charset="0"/>
              </a:rPr>
              <a:t>and </a:t>
            </a:r>
            <a:r>
              <a:rPr lang="en-US" altLang="en-US" sz="2000" dirty="0" smtClean="0">
                <a:latin typeface="Calibri" pitchFamily="34" charset="0"/>
              </a:rPr>
              <a:t>MEG</a:t>
            </a:r>
            <a:endParaRPr lang="en-US" altLang="en-US" sz="2000" dirty="0">
              <a:latin typeface="Calibri" pitchFamily="34" charset="0"/>
            </a:endParaRPr>
          </a:p>
          <a:p>
            <a:pPr lvl="1" eaLnBrk="0" hangingPunct="0"/>
            <a:r>
              <a:rPr lang="en-US" altLang="en-US" dirty="0" smtClean="0">
                <a:latin typeface="Calibri" pitchFamily="34" charset="0"/>
              </a:rPr>
              <a:t> </a:t>
            </a:r>
            <a:r>
              <a:rPr lang="en-US" altLang="en-US" sz="2000" dirty="0" smtClean="0">
                <a:latin typeface="Calibri" pitchFamily="34" charset="0"/>
              </a:rPr>
              <a:t> 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2" name="Picture 1" descr="Screen Shot 2026-01-07 at 18.20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104964"/>
            <a:ext cx="4897379" cy="35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1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GENESIS 2 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1111381"/>
            <a:ext cx="8689975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000" dirty="0">
                <a:latin typeface="Calibri" pitchFamily="34" charset="0"/>
                <a:hlinkClick r:id="rId2"/>
              </a:rPr>
              <a:t>http://genesis-sim.org</a:t>
            </a: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Model specification in GENESIS .g code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Object-oriented design facilitates exchange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and reuse of model components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Simulations can be constructed quickly from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&gt; 125 precompiled object types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Extensive documentation online and a book,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which also provides a general introduction to computational neuroscience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(The Book of GENESIS, Bower &amp; </a:t>
            </a:r>
            <a:r>
              <a:rPr lang="en-US" altLang="en-US" sz="2000" dirty="0" err="1">
                <a:latin typeface="Calibri" pitchFamily="34" charset="0"/>
              </a:rPr>
              <a:t>Beeman</a:t>
            </a:r>
            <a:r>
              <a:rPr lang="en-US" altLang="en-US" sz="2000" dirty="0">
                <a:latin typeface="Calibri" pitchFamily="34" charset="0"/>
              </a:rPr>
              <a:t>, Springer, 1997)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Intuitive and flexible way of constructing large-scale network simulations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</a:t>
            </a:r>
            <a:r>
              <a:rPr lang="en-US" altLang="en-US" sz="2000" dirty="0" err="1">
                <a:latin typeface="Calibri" pitchFamily="34" charset="0"/>
              </a:rPr>
              <a:t>Specialised</a:t>
            </a:r>
            <a:r>
              <a:rPr lang="en-US" altLang="en-US" sz="2000" dirty="0">
                <a:latin typeface="Calibri" pitchFamily="34" charset="0"/>
              </a:rPr>
              <a:t> libraries for simulating biochemical reactions </a:t>
            </a:r>
          </a:p>
          <a:p>
            <a:pPr eaLnBrk="0" hangingPunct="0"/>
            <a:r>
              <a:rPr lang="en-US" altLang="en-US" sz="2000" dirty="0">
                <a:latin typeface="Calibri" pitchFamily="34" charset="0"/>
              </a:rPr>
              <a:t>  (</a:t>
            </a:r>
            <a:r>
              <a:rPr lang="en-US" altLang="en-US" sz="2000" dirty="0" err="1">
                <a:latin typeface="Calibri" pitchFamily="34" charset="0"/>
              </a:rPr>
              <a:t>kinetikit</a:t>
            </a:r>
            <a:r>
              <a:rPr lang="en-US" altLang="en-US" sz="2000" dirty="0">
                <a:latin typeface="Calibri" pitchFamily="34" charset="0"/>
              </a:rPr>
              <a:t> and </a:t>
            </a:r>
            <a:r>
              <a:rPr lang="en-US" altLang="en-US" sz="2000" dirty="0" err="1">
                <a:latin typeface="Calibri" pitchFamily="34" charset="0"/>
              </a:rPr>
              <a:t>Chemesis</a:t>
            </a:r>
            <a:r>
              <a:rPr lang="en-US" altLang="en-US" sz="2000" dirty="0">
                <a:latin typeface="Calibri" pitchFamily="34" charset="0"/>
              </a:rPr>
              <a:t>)</a:t>
            </a:r>
          </a:p>
          <a:p>
            <a:pPr eaLnBrk="0" hangingPunct="0">
              <a:buFont typeface="Arial" pitchFamily="34" charset="0"/>
              <a:buChar char="•"/>
            </a:pPr>
            <a:endParaRPr lang="en-US" altLang="en-US" sz="2000" dirty="0">
              <a:latin typeface="Calibri" pitchFamily="34" charset="0"/>
            </a:endParaRP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116" y="1160748"/>
            <a:ext cx="3240360" cy="225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History of GENESIS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66520" y="1170909"/>
            <a:ext cx="8253952" cy="5529711"/>
            <a:chOff x="422504" y="792000"/>
            <a:chExt cx="9477136" cy="6624729"/>
          </a:xfrm>
        </p:grpSpPr>
        <p:sp>
          <p:nvSpPr>
            <p:cNvPr id="5" name="Freeform 4"/>
            <p:cNvSpPr/>
            <p:nvPr/>
          </p:nvSpPr>
          <p:spPr>
            <a:xfrm>
              <a:off x="422504" y="792000"/>
              <a:ext cx="608040" cy="6507360"/>
            </a:xfrm>
            <a:custGeom>
              <a:avLst>
                <a:gd name="f0" fmla="val 0"/>
                <a:gd name="f1" fmla="val 0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1 10800"/>
                <a:gd name="f10" fmla="pin 0 f0 21600"/>
                <a:gd name="f11" fmla="val f9"/>
                <a:gd name="f12" fmla="val f10"/>
                <a:gd name="f13" fmla="+- 21600 0 f9"/>
                <a:gd name="f14" fmla="*/ f9 f7 1"/>
                <a:gd name="f15" fmla="*/ f10 f8 1"/>
                <a:gd name="f16" fmla="*/ 0 f8 1"/>
                <a:gd name="f17" fmla="+- 21600 0 f12"/>
                <a:gd name="f18" fmla="*/ f11 f7 1"/>
                <a:gd name="f19" fmla="*/ f13 f7 1"/>
                <a:gd name="f20" fmla="*/ f17 f11 1"/>
                <a:gd name="f21" fmla="*/ f20 1 10800"/>
                <a:gd name="f22" fmla="+- f12 f21 0"/>
                <a:gd name="f23" fmla="*/ f22 f8 1"/>
              </a:gdLst>
              <a:ahLst>
                <a:ahXY gdRefX="f1" minX="f4" maxX="f6" gdRefY="f0" minY="f4" maxY="f5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16" r="f19" b="f23"/>
              <a:pathLst>
                <a:path w="21600" h="21600">
                  <a:moveTo>
                    <a:pt x="f11" y="f4"/>
                  </a:moveTo>
                  <a:lnTo>
                    <a:pt x="f11" y="f12"/>
                  </a:lnTo>
                  <a:lnTo>
                    <a:pt x="f4" y="f12"/>
                  </a:lnTo>
                  <a:lnTo>
                    <a:pt x="f6" y="f5"/>
                  </a:lnTo>
                  <a:lnTo>
                    <a:pt x="f5" y="f12"/>
                  </a:lnTo>
                  <a:lnTo>
                    <a:pt x="f13" y="f12"/>
                  </a:lnTo>
                  <a:lnTo>
                    <a:pt x="f13" y="f4"/>
                  </a:lnTo>
                  <a:close/>
                </a:path>
              </a:pathLst>
            </a:custGeom>
            <a:solidFill>
              <a:srgbClr val="FFFF00"/>
            </a:solidFill>
            <a:ln w="18360">
              <a:solidFill>
                <a:srgbClr val="000000"/>
              </a:solidFill>
              <a:prstDash val="solid"/>
              <a:round/>
            </a:ln>
          </p:spPr>
          <p:txBody>
            <a:bodyPr vert="horz" wrap="none" lIns="90000" tIns="46800" rIns="90000" bIns="46800" anchor="ctr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1008584" y="1951200"/>
              <a:ext cx="773640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1988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1008584" y="3043080"/>
              <a:ext cx="773640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1998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065600" y="6323040"/>
              <a:ext cx="896267" cy="5223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dirty="0">
                  <a:ln>
                    <a:noFill/>
                  </a:ln>
                  <a:solidFill>
                    <a:srgbClr val="00000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2018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3829679" y="2083680"/>
              <a:ext cx="1622519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Genesis 1.0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3829679" y="3293279"/>
              <a:ext cx="1622519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dirty="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Genesis 2.0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614406" y="6506147"/>
              <a:ext cx="1877949" cy="5223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Genesis 3.0</a:t>
              </a: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4518000" y="2567160"/>
              <a:ext cx="1440" cy="75239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3401640" y="3903840"/>
              <a:ext cx="855720" cy="1301400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464963" y="6894350"/>
              <a:ext cx="5106286" cy="5223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(</a:t>
              </a:r>
              <a:r>
                <a:rPr lang="en-US" sz="2400" b="1" i="0" u="none" strike="noStrike" kern="1200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Neurospaces</a:t>
              </a:r>
              <a:r>
                <a:rPr lang="en-US" sz="2400" b="1" i="0" u="none" strike="noStrike" kern="120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, CBI Architecture)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087568" y="6553847"/>
              <a:ext cx="1334395" cy="59305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1" i="0" u="none" strike="noStrike" kern="1200" dirty="0">
                  <a:ln>
                    <a:noFill/>
                  </a:ln>
                  <a:latin typeface="Times New Roman" pitchFamily="18"/>
                  <a:ea typeface="DejaVu Sans" pitchFamily="2"/>
                  <a:cs typeface="DejaVu Sans" pitchFamily="2"/>
                </a:rPr>
                <a:t>Moose</a:t>
              </a: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4857839" y="3894120"/>
              <a:ext cx="2258280" cy="2548562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6763679" y="818640"/>
              <a:ext cx="2878200" cy="2019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Freeform 18"/>
            <p:cNvSpPr/>
            <p:nvPr/>
          </p:nvSpPr>
          <p:spPr>
            <a:xfrm>
              <a:off x="1064880" y="5230800"/>
              <a:ext cx="773640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00000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2002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3049920" y="808920"/>
              <a:ext cx="3181679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Piriform Cortex Model</a:t>
              </a: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4518000" y="1293840"/>
              <a:ext cx="1440" cy="75239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008584" y="857159"/>
              <a:ext cx="773640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1985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169400" y="3195360"/>
              <a:ext cx="1997640" cy="27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3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Piriform Cortex Model v2</a:t>
              </a:r>
            </a:p>
          </p:txBody>
        </p:sp>
        <p:sp>
          <p:nvSpPr>
            <p:cNvPr id="24" name="Straight Connector 23"/>
            <p:cNvSpPr/>
            <p:nvPr/>
          </p:nvSpPr>
          <p:spPr>
            <a:xfrm flipH="1">
              <a:off x="6062760" y="3333600"/>
              <a:ext cx="1025280" cy="1800"/>
            </a:xfrm>
            <a:prstGeom prst="line">
              <a:avLst/>
            </a:prstGeom>
            <a:noFill/>
            <a:ln w="9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612440" y="2719080"/>
              <a:ext cx="1535760" cy="27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3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Purkinje cell model</a:t>
              </a: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3257640" y="2859120"/>
              <a:ext cx="1019160" cy="1440"/>
            </a:xfrm>
            <a:prstGeom prst="line">
              <a:avLst/>
            </a:prstGeom>
            <a:noFill/>
            <a:ln w="9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 flipH="1">
              <a:off x="2827080" y="2859120"/>
              <a:ext cx="1452600" cy="782640"/>
            </a:xfrm>
            <a:prstGeom prst="line">
              <a:avLst/>
            </a:prstGeom>
            <a:noFill/>
            <a:ln w="18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2138760" y="3672359"/>
              <a:ext cx="1156320" cy="35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pyGenesis</a:t>
              </a:r>
            </a:p>
          </p:txBody>
        </p:sp>
        <p:sp>
          <p:nvSpPr>
            <p:cNvPr id="29" name="Freeform 28"/>
            <p:cNvSpPr/>
            <p:nvPr/>
          </p:nvSpPr>
          <p:spPr>
            <a:xfrm>
              <a:off x="2816639" y="1455480"/>
              <a:ext cx="1150200" cy="27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3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Requirements</a:t>
              </a: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4056120" y="1595520"/>
              <a:ext cx="352439" cy="1440"/>
            </a:xfrm>
            <a:prstGeom prst="line">
              <a:avLst/>
            </a:prstGeom>
            <a:noFill/>
            <a:ln w="9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 flipH="1">
              <a:off x="4665240" y="1595520"/>
              <a:ext cx="358920" cy="1440"/>
            </a:xfrm>
            <a:prstGeom prst="line">
              <a:avLst/>
            </a:prstGeom>
            <a:noFill/>
            <a:ln w="9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053679" y="1455480"/>
              <a:ext cx="639720" cy="27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3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Design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007864" y="4137120"/>
              <a:ext cx="773640" cy="44747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t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2000</a:t>
              </a:r>
            </a:p>
          </p:txBody>
        </p:sp>
        <p:sp>
          <p:nvSpPr>
            <p:cNvPr id="34" name="Straight Connector 33"/>
            <p:cNvSpPr/>
            <p:nvPr/>
          </p:nvSpPr>
          <p:spPr>
            <a:xfrm flipH="1">
              <a:off x="2825640" y="3772080"/>
              <a:ext cx="1185839" cy="744480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1833839" y="4540680"/>
              <a:ext cx="1142640" cy="35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NeuroML</a:t>
              </a: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5104250" y="3828959"/>
              <a:ext cx="1301760" cy="1074961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729480" y="4983840"/>
              <a:ext cx="1709640" cy="35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PGenesis (MPI)</a:t>
              </a: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5291279" y="3735360"/>
              <a:ext cx="1697041" cy="660599"/>
            </a:xfrm>
            <a:prstGeom prst="line">
              <a:avLst/>
            </a:prstGeom>
            <a:noFill/>
            <a:ln w="18360">
              <a:solidFill>
                <a:srgbClr val="80808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7116120" y="4296240"/>
              <a:ext cx="1785600" cy="35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dirty="0" err="1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PGenesis</a:t>
              </a:r>
              <a:r>
                <a:rPr lang="en-US" sz="1800" b="1" i="0" u="none" strike="noStrike" kern="1200" dirty="0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 (PVM)</a:t>
              </a:r>
            </a:p>
          </p:txBody>
        </p:sp>
        <p:sp>
          <p:nvSpPr>
            <p:cNvPr id="40" name="Freeform 39"/>
            <p:cNvSpPr/>
            <p:nvPr/>
          </p:nvSpPr>
          <p:spPr>
            <a:xfrm>
              <a:off x="7165799" y="3525479"/>
              <a:ext cx="1930319" cy="2797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0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300" b="1" i="0" u="none" strike="noStrike" kern="1200">
                  <a:ln>
                    <a:noFill/>
                  </a:ln>
                  <a:solidFill>
                    <a:srgbClr val="C0C0C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Cerebellar Cortex Model</a:t>
              </a:r>
            </a:p>
          </p:txBody>
        </p:sp>
        <p:sp>
          <p:nvSpPr>
            <p:cNvPr id="41" name="Straight Connector 40"/>
            <p:cNvSpPr/>
            <p:nvPr/>
          </p:nvSpPr>
          <p:spPr>
            <a:xfrm flipH="1">
              <a:off x="6062760" y="3665520"/>
              <a:ext cx="1025280" cy="1440"/>
            </a:xfrm>
            <a:prstGeom prst="line">
              <a:avLst/>
            </a:prstGeom>
            <a:noFill/>
            <a:ln w="9360">
              <a:solidFill>
                <a:srgbClr val="C0C0C0"/>
              </a:solidFill>
              <a:prstDash val="solid"/>
              <a:round/>
              <a:tailEnd type="arrow"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898880" y="3851279"/>
              <a:ext cx="5000760" cy="2554200"/>
            </a:xfrm>
            <a:custGeom>
              <a:avLst/>
              <a:gdLst>
                <a:gd name="f0" fmla="val 0"/>
                <a:gd name="f1" fmla="val 2703"/>
                <a:gd name="f2" fmla="val 6950"/>
                <a:gd name="f3" fmla="val 3111"/>
                <a:gd name="f4" fmla="val 6876"/>
                <a:gd name="f5" fmla="val 3501"/>
                <a:gd name="f6" fmla="val 6781"/>
                <a:gd name="f7" fmla="val 3916"/>
                <a:gd name="f8" fmla="val 6691"/>
                <a:gd name="f9" fmla="val 4352"/>
                <a:gd name="f10" fmla="val 6596"/>
                <a:gd name="f11" fmla="val 4766"/>
                <a:gd name="f12" fmla="val 6554"/>
                <a:gd name="f13" fmla="val 5186"/>
                <a:gd name="f14" fmla="val 6402"/>
                <a:gd name="f15" fmla="val 5486"/>
                <a:gd name="f16" fmla="val 6293"/>
                <a:gd name="f17" fmla="val 5819"/>
                <a:gd name="f18" fmla="val 6307"/>
                <a:gd name="f19" fmla="val 6139"/>
                <a:gd name="f20" fmla="val 6315"/>
                <a:gd name="f21" fmla="val 6552"/>
                <a:gd name="f22" fmla="val 6325"/>
                <a:gd name="f23" fmla="val 6967"/>
                <a:gd name="f24" fmla="val 6301"/>
                <a:gd name="f25" fmla="val 7381"/>
                <a:gd name="f26" fmla="val 7704"/>
                <a:gd name="f27" fmla="val 7991"/>
                <a:gd name="f28" fmla="val 6180"/>
                <a:gd name="f29" fmla="val 8306"/>
                <a:gd name="f30" fmla="val 6142"/>
                <a:gd name="f31" fmla="val 8748"/>
                <a:gd name="f32" fmla="val 6086"/>
                <a:gd name="f33" fmla="val 9168"/>
                <a:gd name="f34" fmla="val 5915"/>
                <a:gd name="f35" fmla="val 9604"/>
                <a:gd name="f36" fmla="val 5824"/>
                <a:gd name="f37" fmla="val 9978"/>
                <a:gd name="f38" fmla="val 5747"/>
                <a:gd name="f39" fmla="val 10295"/>
                <a:gd name="f40" fmla="val 5574"/>
                <a:gd name="f41" fmla="val 10645"/>
                <a:gd name="f42" fmla="val 5420"/>
                <a:gd name="f43" fmla="val 11004"/>
                <a:gd name="f44" fmla="val 5261"/>
                <a:gd name="f45" fmla="val 11390"/>
                <a:gd name="f46" fmla="val 5240"/>
                <a:gd name="f47" fmla="val 11684"/>
                <a:gd name="f48" fmla="val 4986"/>
                <a:gd name="f49" fmla="val 11989"/>
                <a:gd name="f50" fmla="val 4725"/>
                <a:gd name="f51" fmla="val 12420"/>
                <a:gd name="f52" fmla="val 4772"/>
                <a:gd name="f53" fmla="val 12665"/>
                <a:gd name="f54" fmla="val 4409"/>
                <a:gd name="f55" fmla="val 12895"/>
                <a:gd name="f56" fmla="val 4071"/>
                <a:gd name="f57" fmla="val 13287"/>
                <a:gd name="f58" fmla="val 3866"/>
                <a:gd name="f59" fmla="val 13475"/>
                <a:gd name="f60" fmla="val 3485"/>
                <a:gd name="f61" fmla="val 13624"/>
                <a:gd name="f62" fmla="val 3178"/>
                <a:gd name="f63" fmla="val 13760"/>
                <a:gd name="f64" fmla="val 2862"/>
                <a:gd name="f65" fmla="val 13821"/>
                <a:gd name="f66" fmla="val 2531"/>
                <a:gd name="f67" fmla="val 13872"/>
                <a:gd name="f68" fmla="val 2248"/>
                <a:gd name="f69" fmla="val 13890"/>
                <a:gd name="f70" fmla="val 1943"/>
                <a:gd name="f71" fmla="val 13763"/>
                <a:gd name="f72" fmla="val 1665"/>
                <a:gd name="f73" fmla="val 13613"/>
                <a:gd name="f74" fmla="val 1335"/>
                <a:gd name="f75" fmla="val 13283"/>
                <a:gd name="f76" fmla="val 1162"/>
                <a:gd name="f77" fmla="val 12954"/>
                <a:gd name="f78" fmla="val 1088"/>
                <a:gd name="f79" fmla="val 12651"/>
                <a:gd name="f80" fmla="val 1020"/>
                <a:gd name="f81" fmla="val 12349"/>
                <a:gd name="f82" fmla="val 923"/>
                <a:gd name="f83" fmla="val 12030"/>
                <a:gd name="f84" fmla="val 944"/>
                <a:gd name="f85" fmla="val 11694"/>
                <a:gd name="f86" fmla="val 967"/>
                <a:gd name="f87" fmla="val 11355"/>
                <a:gd name="f88" fmla="val 961"/>
                <a:gd name="f89" fmla="val 11020"/>
                <a:gd name="f90" fmla="val 10699"/>
                <a:gd name="f91" fmla="val 929"/>
                <a:gd name="f92" fmla="val 10386"/>
                <a:gd name="f93" fmla="val 949"/>
                <a:gd name="f94" fmla="val 10067"/>
                <a:gd name="f95" fmla="val 973"/>
                <a:gd name="f96" fmla="val 9690"/>
                <a:gd name="f97" fmla="val 1000"/>
                <a:gd name="f98" fmla="val 9372"/>
                <a:gd name="f99" fmla="val 867"/>
                <a:gd name="f100" fmla="val 8998"/>
                <a:gd name="f101" fmla="val 886"/>
                <a:gd name="f102" fmla="val 8630"/>
                <a:gd name="f103" fmla="val 904"/>
                <a:gd name="f104" fmla="val 8281"/>
                <a:gd name="f105" fmla="val 726"/>
                <a:gd name="f106" fmla="val 7930"/>
                <a:gd name="f107" fmla="val 625"/>
                <a:gd name="f108" fmla="val 7583"/>
                <a:gd name="f109" fmla="val 526"/>
                <a:gd name="f110" fmla="val 7234"/>
                <a:gd name="f111" fmla="val 438"/>
                <a:gd name="f112" fmla="val 6890"/>
                <a:gd name="f113" fmla="val 337"/>
                <a:gd name="f114" fmla="val 6562"/>
                <a:gd name="f115" fmla="val 240"/>
                <a:gd name="f116" fmla="val 6244"/>
                <a:gd name="f117" fmla="val 102"/>
                <a:gd name="f118" fmla="val 5908"/>
                <a:gd name="f119" fmla="val 48"/>
                <a:gd name="f120" fmla="val 5611"/>
                <a:gd name="f121" fmla="val 5309"/>
                <a:gd name="f122" fmla="val 86"/>
                <a:gd name="f123" fmla="val 5013"/>
                <a:gd name="f124" fmla="val 164"/>
                <a:gd name="f125" fmla="val 4600"/>
                <a:gd name="f126" fmla="val 270"/>
                <a:gd name="f127" fmla="val 4193"/>
                <a:gd name="f128" fmla="val 405"/>
                <a:gd name="f129" fmla="val 3772"/>
                <a:gd name="f130" fmla="val 452"/>
                <a:gd name="f131" fmla="val 3365"/>
                <a:gd name="f132" fmla="val 499"/>
                <a:gd name="f133" fmla="val 2988"/>
                <a:gd name="f134" fmla="val 628"/>
                <a:gd name="f135" fmla="val 2616"/>
                <a:gd name="f136" fmla="val 770"/>
                <a:gd name="f137" fmla="val 2288"/>
                <a:gd name="f138" fmla="val 895"/>
                <a:gd name="f139" fmla="val 1947"/>
                <a:gd name="f140" fmla="val 984"/>
                <a:gd name="f141" fmla="val 1634"/>
                <a:gd name="f142" fmla="val 1146"/>
                <a:gd name="f143" fmla="val 1290"/>
                <a:gd name="f144" fmla="val 1324"/>
                <a:gd name="f145" fmla="val 1473"/>
                <a:gd name="f146" fmla="val 623"/>
                <a:gd name="f147" fmla="val 1723"/>
                <a:gd name="f148" fmla="val 283"/>
                <a:gd name="f149" fmla="val 2009"/>
                <a:gd name="f150" fmla="val 656"/>
                <a:gd name="f151" fmla="val 2418"/>
                <a:gd name="f152" fmla="val 248"/>
                <a:gd name="f153" fmla="val 2734"/>
                <a:gd name="f154" fmla="val 2927"/>
                <a:gd name="f155" fmla="val 21"/>
                <a:gd name="f156" fmla="val 3344"/>
                <a:gd name="f157" fmla="val 190"/>
                <a:gd name="f158" fmla="val 3629"/>
                <a:gd name="f159" fmla="val 353"/>
                <a:gd name="f160" fmla="val 3906"/>
                <a:gd name="f161" fmla="val 288"/>
                <a:gd name="f162" fmla="val 4244"/>
                <a:gd name="f163" fmla="val 334"/>
                <a:gd name="f164" fmla="val 4553"/>
                <a:gd name="f165" fmla="val 378"/>
                <a:gd name="f166" fmla="val 4852"/>
                <a:gd name="f167" fmla="val 226"/>
                <a:gd name="f168" fmla="val 5156"/>
                <a:gd name="f169" fmla="val 5448"/>
                <a:gd name="f170" fmla="val 456"/>
                <a:gd name="f171" fmla="val 5777"/>
                <a:gd name="f172" fmla="val 613"/>
                <a:gd name="f173" fmla="val 6135"/>
                <a:gd name="f174" fmla="val 942"/>
                <a:gd name="f175" fmla="val 1227"/>
                <a:gd name="f176" fmla="val 6471"/>
                <a:gd name="f177" fmla="val 1529"/>
                <a:gd name="f178" fmla="val 6605"/>
                <a:gd name="f179" fmla="val 1837"/>
                <a:gd name="f180" fmla="val 6719"/>
                <a:gd name="f181" fmla="val 2126"/>
                <a:gd name="f182" fmla="val 6864"/>
                <a:gd name="f183" fmla="val 2415"/>
                <a:gd name="f184" fmla="val 2645"/>
                <a:gd name="f185" fmla="val 7094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13891" h="7095">
                  <a:moveTo>
                    <a:pt x="f1" y="f2"/>
                  </a:moveTo>
                  <a:lnTo>
                    <a:pt x="f3" y="f4"/>
                  </a:lnTo>
                  <a:lnTo>
                    <a:pt x="f5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0"/>
                  </a:lnTo>
                  <a:lnTo>
                    <a:pt x="f26" y="f22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50"/>
                  </a:lnTo>
                  <a:lnTo>
                    <a:pt x="f51" y="f52"/>
                  </a:lnTo>
                  <a:lnTo>
                    <a:pt x="f53" y="f54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74"/>
                  </a:lnTo>
                  <a:lnTo>
                    <a:pt x="f75" y="f76"/>
                  </a:lnTo>
                  <a:lnTo>
                    <a:pt x="f77" y="f78"/>
                  </a:lnTo>
                  <a:lnTo>
                    <a:pt x="f79" y="f80"/>
                  </a:lnTo>
                  <a:lnTo>
                    <a:pt x="f81" y="f82"/>
                  </a:lnTo>
                  <a:lnTo>
                    <a:pt x="f83" y="f84"/>
                  </a:lnTo>
                  <a:lnTo>
                    <a:pt x="f85" y="f86"/>
                  </a:lnTo>
                  <a:lnTo>
                    <a:pt x="f87" y="f88"/>
                  </a:lnTo>
                  <a:lnTo>
                    <a:pt x="f89" y="f84"/>
                  </a:lnTo>
                  <a:lnTo>
                    <a:pt x="f90" y="f91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100" y="f101"/>
                  </a:lnTo>
                  <a:lnTo>
                    <a:pt x="f102" y="f103"/>
                  </a:lnTo>
                  <a:lnTo>
                    <a:pt x="f104" y="f105"/>
                  </a:lnTo>
                  <a:lnTo>
                    <a:pt x="f106" y="f107"/>
                  </a:lnTo>
                  <a:lnTo>
                    <a:pt x="f108" y="f109"/>
                  </a:lnTo>
                  <a:lnTo>
                    <a:pt x="f110" y="f111"/>
                  </a:lnTo>
                  <a:lnTo>
                    <a:pt x="f112" y="f113"/>
                  </a:lnTo>
                  <a:lnTo>
                    <a:pt x="f114" y="f115"/>
                  </a:lnTo>
                  <a:lnTo>
                    <a:pt x="f116" y="f117"/>
                  </a:lnTo>
                  <a:lnTo>
                    <a:pt x="f118" y="f119"/>
                  </a:lnTo>
                  <a:lnTo>
                    <a:pt x="f120" y="f0"/>
                  </a:lnTo>
                  <a:lnTo>
                    <a:pt x="f121" y="f122"/>
                  </a:lnTo>
                  <a:lnTo>
                    <a:pt x="f123" y="f124"/>
                  </a:lnTo>
                  <a:lnTo>
                    <a:pt x="f125" y="f126"/>
                  </a:lnTo>
                  <a:lnTo>
                    <a:pt x="f127" y="f128"/>
                  </a:lnTo>
                  <a:lnTo>
                    <a:pt x="f129" y="f130"/>
                  </a:lnTo>
                  <a:lnTo>
                    <a:pt x="f131" y="f132"/>
                  </a:lnTo>
                  <a:lnTo>
                    <a:pt x="f133" y="f134"/>
                  </a:lnTo>
                  <a:lnTo>
                    <a:pt x="f135" y="f136"/>
                  </a:lnTo>
                  <a:lnTo>
                    <a:pt x="f137" y="f138"/>
                  </a:lnTo>
                  <a:lnTo>
                    <a:pt x="f139" y="f140"/>
                  </a:lnTo>
                  <a:lnTo>
                    <a:pt x="f141" y="f142"/>
                  </a:lnTo>
                  <a:lnTo>
                    <a:pt x="f143" y="f144"/>
                  </a:lnTo>
                  <a:lnTo>
                    <a:pt x="f82" y="f145"/>
                  </a:lnTo>
                  <a:lnTo>
                    <a:pt x="f146" y="f147"/>
                  </a:lnTo>
                  <a:lnTo>
                    <a:pt x="f148" y="f149"/>
                  </a:lnTo>
                  <a:lnTo>
                    <a:pt x="f150" y="f151"/>
                  </a:lnTo>
                  <a:lnTo>
                    <a:pt x="f152" y="f153"/>
                  </a:lnTo>
                  <a:lnTo>
                    <a:pt x="f0" y="f154"/>
                  </a:lnTo>
                  <a:lnTo>
                    <a:pt x="f155" y="f156"/>
                  </a:lnTo>
                  <a:lnTo>
                    <a:pt x="f157" y="f158"/>
                  </a:lnTo>
                  <a:lnTo>
                    <a:pt x="f159" y="f160"/>
                  </a:lnTo>
                  <a:lnTo>
                    <a:pt x="f161" y="f162"/>
                  </a:lnTo>
                  <a:lnTo>
                    <a:pt x="f163" y="f164"/>
                  </a:lnTo>
                  <a:lnTo>
                    <a:pt x="f165" y="f166"/>
                  </a:lnTo>
                  <a:lnTo>
                    <a:pt x="f167" y="f168"/>
                  </a:lnTo>
                  <a:lnTo>
                    <a:pt x="f163" y="f169"/>
                  </a:lnTo>
                  <a:lnTo>
                    <a:pt x="f170" y="f171"/>
                  </a:lnTo>
                  <a:lnTo>
                    <a:pt x="f172" y="f173"/>
                  </a:lnTo>
                  <a:lnTo>
                    <a:pt x="f174" y="f20"/>
                  </a:lnTo>
                  <a:lnTo>
                    <a:pt x="f175" y="f176"/>
                  </a:lnTo>
                  <a:lnTo>
                    <a:pt x="f177" y="f178"/>
                  </a:lnTo>
                  <a:lnTo>
                    <a:pt x="f179" y="f180"/>
                  </a:lnTo>
                  <a:lnTo>
                    <a:pt x="f181" y="f182"/>
                  </a:lnTo>
                  <a:lnTo>
                    <a:pt x="f183" y="f2"/>
                  </a:lnTo>
                  <a:lnTo>
                    <a:pt x="f184" y="f185"/>
                  </a:lnTo>
                  <a:lnTo>
                    <a:pt x="f1" y="f2"/>
                  </a:lnTo>
                </a:path>
              </a:pathLst>
            </a:custGeom>
            <a:noFill/>
            <a:ln w="9360">
              <a:solidFill>
                <a:srgbClr val="808080"/>
              </a:solidFill>
              <a:custDash>
                <a:ds d="100000" sp="100000"/>
              </a:custDash>
              <a:round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1612800" y="4145039"/>
              <a:ext cx="3116520" cy="2093760"/>
            </a:xfrm>
            <a:custGeom>
              <a:avLst/>
              <a:gdLst>
                <a:gd name="f0" fmla="val 0"/>
                <a:gd name="f1" fmla="val 1185"/>
                <a:gd name="f2" fmla="val 391"/>
                <a:gd name="f3" fmla="val 1484"/>
                <a:gd name="f4" fmla="val 347"/>
                <a:gd name="f5" fmla="val 1778"/>
                <a:gd name="f6" fmla="val 261"/>
                <a:gd name="f7" fmla="val 2052"/>
                <a:gd name="f8" fmla="val 131"/>
                <a:gd name="f9" fmla="val 2325"/>
                <a:gd name="f10" fmla="val 2629"/>
                <a:gd name="f11" fmla="val 67"/>
                <a:gd name="f12" fmla="val 2918"/>
                <a:gd name="f13" fmla="val 102"/>
                <a:gd name="f14" fmla="val 3228"/>
                <a:gd name="f15" fmla="val 139"/>
                <a:gd name="f16" fmla="val 3535"/>
                <a:gd name="f17" fmla="val 157"/>
                <a:gd name="f18" fmla="val 3842"/>
                <a:gd name="f19" fmla="val 218"/>
                <a:gd name="f20" fmla="val 4206"/>
                <a:gd name="f21" fmla="val 289"/>
                <a:gd name="f22" fmla="val 4404"/>
                <a:gd name="f23" fmla="val 11"/>
                <a:gd name="f24" fmla="val 4767"/>
                <a:gd name="f25" fmla="val 45"/>
                <a:gd name="f26" fmla="val 5067"/>
                <a:gd name="f27" fmla="val 72"/>
                <a:gd name="f28" fmla="val 5389"/>
                <a:gd name="f29" fmla="val 5"/>
                <a:gd name="f30" fmla="val 5662"/>
                <a:gd name="f31" fmla="val 189"/>
                <a:gd name="f32" fmla="val 5951"/>
                <a:gd name="f33" fmla="val 383"/>
                <a:gd name="f34" fmla="val 6274"/>
                <a:gd name="f35" fmla="val 531"/>
                <a:gd name="f36" fmla="val 6557"/>
                <a:gd name="f37" fmla="val 737"/>
                <a:gd name="f38" fmla="val 6885"/>
                <a:gd name="f39" fmla="val 975"/>
                <a:gd name="f40" fmla="val 6988"/>
                <a:gd name="f41" fmla="val 1374"/>
                <a:gd name="f42" fmla="val 7249"/>
                <a:gd name="f43" fmla="val 1662"/>
                <a:gd name="f44" fmla="val 7478"/>
                <a:gd name="f45" fmla="val 1913"/>
                <a:gd name="f46" fmla="val 7370"/>
                <a:gd name="f47" fmla="val 2275"/>
                <a:gd name="f48" fmla="val 7597"/>
                <a:gd name="f49" fmla="val 2528"/>
                <a:gd name="f50" fmla="val 7854"/>
                <a:gd name="f51" fmla="val 2815"/>
                <a:gd name="f52" fmla="val 8113"/>
                <a:gd name="f53" fmla="val 3089"/>
                <a:gd name="f54" fmla="val 8376"/>
                <a:gd name="f55" fmla="val 3395"/>
                <a:gd name="f56" fmla="val 8578"/>
                <a:gd name="f57" fmla="val 3629"/>
                <a:gd name="f58" fmla="val 8621"/>
                <a:gd name="f59" fmla="val 3979"/>
                <a:gd name="f60" fmla="val 8636"/>
                <a:gd name="f61" fmla="val 4290"/>
                <a:gd name="f62" fmla="val 8656"/>
                <a:gd name="f63" fmla="val 4685"/>
                <a:gd name="f64" fmla="val 8136"/>
                <a:gd name="f65" fmla="val 4735"/>
                <a:gd name="f66" fmla="val 7914"/>
                <a:gd name="f67" fmla="val 4982"/>
                <a:gd name="f68" fmla="val 7706"/>
                <a:gd name="f69" fmla="val 5215"/>
                <a:gd name="f70" fmla="val 7635"/>
                <a:gd name="f71" fmla="val 5597"/>
                <a:gd name="f72" fmla="val 5675"/>
                <a:gd name="f73" fmla="val 6949"/>
                <a:gd name="f74" fmla="val 5736"/>
                <a:gd name="f75" fmla="val 6654"/>
                <a:gd name="f76" fmla="val 5793"/>
                <a:gd name="f77" fmla="val 6354"/>
                <a:gd name="f78" fmla="val 5791"/>
                <a:gd name="f79" fmla="val 6055"/>
                <a:gd name="f80" fmla="val 5789"/>
                <a:gd name="f81" fmla="val 5756"/>
                <a:gd name="f82" fmla="val 5800"/>
                <a:gd name="f83" fmla="val 5459"/>
                <a:gd name="f84" fmla="val 5169"/>
                <a:gd name="f85" fmla="val 5782"/>
                <a:gd name="f86" fmla="val 4879"/>
                <a:gd name="f87" fmla="val 5817"/>
                <a:gd name="f88" fmla="val 4593"/>
                <a:gd name="f89" fmla="val 5733"/>
                <a:gd name="f90" fmla="val 4296"/>
                <a:gd name="f91" fmla="val 5646"/>
                <a:gd name="f92" fmla="val 4014"/>
                <a:gd name="f93" fmla="val 5521"/>
                <a:gd name="f94" fmla="val 3726"/>
                <a:gd name="f95" fmla="val 5415"/>
                <a:gd name="f96" fmla="val 3423"/>
                <a:gd name="f97" fmla="val 5304"/>
                <a:gd name="f98" fmla="val 3121"/>
                <a:gd name="f99" fmla="val 5186"/>
                <a:gd name="f100" fmla="val 2831"/>
                <a:gd name="f101" fmla="val 5040"/>
                <a:gd name="f102" fmla="val 2550"/>
                <a:gd name="f103" fmla="val 4899"/>
                <a:gd name="f104" fmla="val 2266"/>
                <a:gd name="f105" fmla="val 4776"/>
                <a:gd name="f106" fmla="val 1965"/>
                <a:gd name="f107" fmla="val 4665"/>
                <a:gd name="f108" fmla="val 1653"/>
                <a:gd name="f109" fmla="val 4549"/>
                <a:gd name="f110" fmla="val 1347"/>
                <a:gd name="f111" fmla="val 4629"/>
                <a:gd name="f112" fmla="val 1070"/>
                <a:gd name="f113" fmla="val 4376"/>
                <a:gd name="f114" fmla="val 807"/>
                <a:gd name="f115" fmla="val 4137"/>
                <a:gd name="f116" fmla="val 528"/>
                <a:gd name="f117" fmla="val 3898"/>
                <a:gd name="f118" fmla="val 406"/>
                <a:gd name="f119" fmla="val 3568"/>
                <a:gd name="f120" fmla="val 294"/>
                <a:gd name="f121" fmla="val 3266"/>
                <a:gd name="f122" fmla="val 283"/>
                <a:gd name="f123" fmla="val 2933"/>
                <a:gd name="f124" fmla="val 146"/>
                <a:gd name="f125" fmla="val 2643"/>
                <a:gd name="f126" fmla="val 2334"/>
                <a:gd name="f127" fmla="val 79"/>
                <a:gd name="f128" fmla="val 1956"/>
                <a:gd name="f129" fmla="val 348"/>
                <a:gd name="f130" fmla="val 1748"/>
                <a:gd name="f131" fmla="val 642"/>
                <a:gd name="f132" fmla="val 1519"/>
                <a:gd name="f133" fmla="val 482"/>
                <a:gd name="f134" fmla="val 1051"/>
                <a:gd name="f135" fmla="val 868"/>
                <a:gd name="f136" fmla="val 881"/>
                <a:gd name="f137" fmla="val 592"/>
                <a:gd name="f138" fmla="val 362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8657" h="5818">
                  <a:moveTo>
                    <a:pt x="f1" y="f2"/>
                  </a:moveTo>
                  <a:lnTo>
                    <a:pt x="f3" y="f4"/>
                  </a:lnTo>
                  <a:lnTo>
                    <a:pt x="f5" y="f6"/>
                  </a:lnTo>
                  <a:lnTo>
                    <a:pt x="f7" y="f8"/>
                  </a:lnTo>
                  <a:lnTo>
                    <a:pt x="f9" y="f0"/>
                  </a:lnTo>
                  <a:lnTo>
                    <a:pt x="f10" y="f11"/>
                  </a:lnTo>
                  <a:lnTo>
                    <a:pt x="f12" y="f13"/>
                  </a:lnTo>
                  <a:lnTo>
                    <a:pt x="f14" y="f15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9"/>
                  </a:lnTo>
                  <a:lnTo>
                    <a:pt x="f60" y="f61"/>
                  </a:lnTo>
                  <a:lnTo>
                    <a:pt x="f62" y="f63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42" y="f72"/>
                  </a:lnTo>
                  <a:lnTo>
                    <a:pt x="f73" y="f74"/>
                  </a:lnTo>
                  <a:lnTo>
                    <a:pt x="f75" y="f76"/>
                  </a:lnTo>
                  <a:lnTo>
                    <a:pt x="f77" y="f78"/>
                  </a:lnTo>
                  <a:lnTo>
                    <a:pt x="f79" y="f80"/>
                  </a:lnTo>
                  <a:lnTo>
                    <a:pt x="f81" y="f82"/>
                  </a:lnTo>
                  <a:lnTo>
                    <a:pt x="f83" y="f78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90" y="f91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100" y="f101"/>
                  </a:lnTo>
                  <a:lnTo>
                    <a:pt x="f102" y="f103"/>
                  </a:lnTo>
                  <a:lnTo>
                    <a:pt x="f104" y="f105"/>
                  </a:lnTo>
                  <a:lnTo>
                    <a:pt x="f106" y="f107"/>
                  </a:lnTo>
                  <a:lnTo>
                    <a:pt x="f108" y="f109"/>
                  </a:lnTo>
                  <a:lnTo>
                    <a:pt x="f110" y="f111"/>
                  </a:lnTo>
                  <a:lnTo>
                    <a:pt x="f112" y="f113"/>
                  </a:lnTo>
                  <a:lnTo>
                    <a:pt x="f114" y="f115"/>
                  </a:lnTo>
                  <a:lnTo>
                    <a:pt x="f116" y="f117"/>
                  </a:lnTo>
                  <a:lnTo>
                    <a:pt x="f118" y="f119"/>
                  </a:lnTo>
                  <a:lnTo>
                    <a:pt x="f120" y="f121"/>
                  </a:lnTo>
                  <a:lnTo>
                    <a:pt x="f122" y="f123"/>
                  </a:lnTo>
                  <a:lnTo>
                    <a:pt x="f124" y="f125"/>
                  </a:lnTo>
                  <a:lnTo>
                    <a:pt x="f0" y="f126"/>
                  </a:lnTo>
                  <a:lnTo>
                    <a:pt x="f127" y="f128"/>
                  </a:lnTo>
                  <a:lnTo>
                    <a:pt x="f129" y="f130"/>
                  </a:lnTo>
                  <a:lnTo>
                    <a:pt x="f131" y="f132"/>
                  </a:lnTo>
                  <a:lnTo>
                    <a:pt x="f133" y="f134"/>
                  </a:lnTo>
                  <a:lnTo>
                    <a:pt x="f135" y="f136"/>
                  </a:lnTo>
                  <a:lnTo>
                    <a:pt x="f112" y="f137"/>
                  </a:lnTo>
                  <a:lnTo>
                    <a:pt x="f1" y="f138"/>
                  </a:lnTo>
                  <a:lnTo>
                    <a:pt x="f1" y="f2"/>
                  </a:lnTo>
                </a:path>
              </a:pathLst>
            </a:custGeom>
            <a:noFill/>
            <a:ln w="9360">
              <a:solidFill>
                <a:srgbClr val="808080"/>
              </a:solidFill>
              <a:custDash>
                <a:ds d="100000" sp="100000"/>
              </a:custDash>
              <a:round/>
            </a:ln>
          </p:spPr>
          <p:txBody>
            <a:bodyPr vert="horz" wrap="square" lIns="90000" tIns="46800" rIns="90000" bIns="46800" anchor="t" anchorCtr="0" compatLnSpc="0"/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2665800" y="5315400"/>
              <a:ext cx="990000" cy="3560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none" lIns="81720" tIns="40680" rIns="81720" bIns="40680" anchor="ctr" anchorCtr="1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dirty="0" err="1">
                  <a:ln>
                    <a:noFill/>
                  </a:ln>
                  <a:solidFill>
                    <a:srgbClr val="808080"/>
                  </a:solidFill>
                  <a:latin typeface="Times New Roman" pitchFamily="18"/>
                  <a:ea typeface="DejaVu Sans" pitchFamily="2"/>
                  <a:cs typeface="DejaVu Sans" pitchFamily="2"/>
                </a:rPr>
                <a:t>NineML</a:t>
              </a:r>
              <a:endParaRPr lang="en-US" sz="1800" b="1" i="0" u="none" strike="noStrike" kern="1200" dirty="0">
                <a:ln>
                  <a:noFill/>
                </a:ln>
                <a:solidFill>
                  <a:srgbClr val="808080"/>
                </a:solidFill>
                <a:latin typeface="Times New Roman" pitchFamily="18"/>
                <a:ea typeface="DejaVu Sans" pitchFamily="2"/>
                <a:cs typeface="DejaVu Sans" pitchFamily="2"/>
              </a:endParaRPr>
            </a:p>
          </p:txBody>
        </p:sp>
      </p:grpSp>
      <p:sp>
        <p:nvSpPr>
          <p:cNvPr id="46" name="Straight Connector 45"/>
          <p:cNvSpPr/>
          <p:nvPr/>
        </p:nvSpPr>
        <p:spPr>
          <a:xfrm flipH="1">
            <a:off x="3533786" y="3779902"/>
            <a:ext cx="599638" cy="2127304"/>
          </a:xfrm>
          <a:prstGeom prst="line">
            <a:avLst/>
          </a:prstGeom>
          <a:noFill/>
          <a:ln w="18360">
            <a:solidFill>
              <a:srgbClr val="808080"/>
            </a:solidFill>
            <a:prstDash val="solid"/>
            <a:round/>
            <a:tailEnd type="arrow"/>
          </a:ln>
        </p:spPr>
        <p:txBody>
          <a:bodyPr vert="horz" wrap="square" lIns="90000" tIns="46800" rIns="90000" bIns="46800" anchor="t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7" name="Straight Connector 46"/>
          <p:cNvSpPr/>
          <p:nvPr/>
        </p:nvSpPr>
        <p:spPr>
          <a:xfrm flipH="1" flipV="1">
            <a:off x="7504874" y="6237312"/>
            <a:ext cx="523509" cy="0"/>
          </a:xfrm>
          <a:prstGeom prst="line">
            <a:avLst/>
          </a:prstGeom>
          <a:noFill/>
          <a:ln w="9360">
            <a:solidFill>
              <a:srgbClr val="C0C0C0"/>
            </a:solidFill>
            <a:prstDash val="solid"/>
            <a:round/>
            <a:tailEnd type="arrow"/>
          </a:ln>
        </p:spPr>
        <p:txBody>
          <a:bodyPr vert="horz" wrap="square" lIns="90000" tIns="46800" rIns="90000" bIns="46800" anchor="t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8100392" y="6021288"/>
            <a:ext cx="819191" cy="3476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720" tIns="40680" rIns="81720" bIns="40680" anchor="ctr" anchorCtr="1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dirty="0">
                <a:solidFill>
                  <a:srgbClr val="808080"/>
                </a:solidFill>
                <a:latin typeface="Times New Roman" pitchFamily="18"/>
                <a:ea typeface="DejaVu Sans" pitchFamily="2"/>
                <a:cs typeface="DejaVu Sans" pitchFamily="2"/>
              </a:rPr>
              <a:t>SB</a:t>
            </a:r>
            <a:r>
              <a:rPr lang="en-US" sz="1800" b="1" i="0" u="none" strike="noStrike" kern="1200" dirty="0">
                <a:ln>
                  <a:noFill/>
                </a:ln>
                <a:solidFill>
                  <a:srgbClr val="808080"/>
                </a:solidFill>
                <a:latin typeface="Times New Roman" pitchFamily="18"/>
                <a:ea typeface="DejaVu Sans" pitchFamily="2"/>
                <a:cs typeface="DejaVu Sans" pitchFamily="2"/>
              </a:rPr>
              <a:t>ML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954107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Simulators for conductance-based models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eaLnBrk="0" hangingPunct="0"/>
            <a:r>
              <a:rPr lang="en-US" altLang="en-US" sz="2800" dirty="0">
                <a:solidFill>
                  <a:schemeClr val="bg1"/>
                </a:solidFill>
              </a:rPr>
              <a:t> MOOSE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562545" y="944724"/>
            <a:ext cx="86899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GB" sz="2000" dirty="0">
                <a:hlinkClick r:id="rId2"/>
              </a:rPr>
              <a:t>https://moose.ncbs.res.in/</a:t>
            </a:r>
            <a:endParaRPr lang="en-GB" sz="2000" dirty="0"/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Multi-Scale Object Oriented Simulation Environment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Reimplementation of GENESIS 2 core, compatible with  GENESIS 2 scripts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Imports </a:t>
            </a:r>
            <a:r>
              <a:rPr lang="en-US" altLang="en-US" sz="2000" dirty="0" err="1">
                <a:latin typeface="Calibri" pitchFamily="34" charset="0"/>
              </a:rPr>
              <a:t>NeuroML</a:t>
            </a:r>
            <a:r>
              <a:rPr lang="en-US" altLang="en-US" sz="2000" dirty="0">
                <a:latin typeface="Calibri" pitchFamily="34" charset="0"/>
              </a:rPr>
              <a:t>, SBML, </a:t>
            </a:r>
            <a:r>
              <a:rPr lang="en-US" altLang="en-US" sz="2000" dirty="0" err="1">
                <a:latin typeface="Calibri" pitchFamily="34" charset="0"/>
              </a:rPr>
              <a:t>swc</a:t>
            </a:r>
            <a:r>
              <a:rPr lang="en-US" altLang="en-US" sz="2000" dirty="0">
                <a:latin typeface="Calibri" pitchFamily="34" charset="0"/>
              </a:rPr>
              <a:t> files directly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Python scriptable interface to integrate chemical and electrical models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3D </a:t>
            </a:r>
            <a:r>
              <a:rPr lang="en-US" altLang="en-US" sz="2000" dirty="0" err="1">
                <a:latin typeface="Calibri" pitchFamily="34" charset="0"/>
              </a:rPr>
              <a:t>visualiser</a:t>
            </a:r>
            <a:r>
              <a:rPr lang="en-US" altLang="en-US" sz="2000" dirty="0">
                <a:latin typeface="Calibri" pitchFamily="34" charset="0"/>
              </a:rPr>
              <a:t> for neural activity</a:t>
            </a:r>
          </a:p>
          <a:p>
            <a:pPr eaLnBrk="0" hangingPunct="0">
              <a:buFont typeface="Arial" pitchFamily="34" charset="0"/>
              <a:buChar char="•"/>
            </a:pPr>
            <a:r>
              <a:rPr lang="en-US" altLang="en-US" sz="2000" dirty="0">
                <a:latin typeface="Calibri" pitchFamily="34" charset="0"/>
              </a:rPr>
              <a:t> GUI for running chemical models</a:t>
            </a:r>
          </a:p>
          <a:p>
            <a:pPr eaLnBrk="0" hangingPunct="0"/>
            <a:endParaRPr lang="en-US" altLang="en-US" sz="2000" dirty="0">
              <a:latin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609020"/>
            <a:ext cx="4464496" cy="303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AD1D6CBA-AFAC-47F0-BB54-0DF44587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4401108"/>
            <a:ext cx="1908212" cy="106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35254</TotalTime>
  <Words>2957</Words>
  <Application>Microsoft Macintosh PowerPoint</Application>
  <PresentationFormat>On-screen Show (4:3)</PresentationFormat>
  <Paragraphs>678</Paragraphs>
  <Slides>48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Default Design</vt:lpstr>
      <vt:lpstr>Office Theme</vt:lpstr>
      <vt:lpstr>Equation.3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Mauricio’s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volker</dc:creator>
  <cp:lastModifiedBy>Arnd Roth</cp:lastModifiedBy>
  <cp:revision>1658</cp:revision>
  <dcterms:created xsi:type="dcterms:W3CDTF">2006-10-28T13:01:36Z</dcterms:created>
  <dcterms:modified xsi:type="dcterms:W3CDTF">2026-01-08T02:19:04Z</dcterms:modified>
</cp:coreProperties>
</file>